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i Speidel" initials="KS" lastIdx="1" clrIdx="0">
    <p:extLst>
      <p:ext uri="{19B8F6BF-5375-455C-9EA6-DF929625EA0E}">
        <p15:presenceInfo xmlns:p15="http://schemas.microsoft.com/office/powerpoint/2012/main" userId="dffc987a6ff1b70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48235"/>
    <a:srgbClr val="D90C42"/>
    <a:srgbClr val="434956"/>
    <a:srgbClr val="589BB9"/>
    <a:srgbClr val="616B7C"/>
    <a:srgbClr val="C95437"/>
    <a:srgbClr val="B0BF59"/>
    <a:srgbClr val="5598BE"/>
    <a:srgbClr val="82CBAE"/>
    <a:srgbClr val="3339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76" autoAdjust="0"/>
    <p:restoredTop sz="94660"/>
  </p:normalViewPr>
  <p:slideViewPr>
    <p:cSldViewPr snapToGrid="0">
      <p:cViewPr varScale="1">
        <p:scale>
          <a:sx n="116" d="100"/>
          <a:sy n="116" d="100"/>
        </p:scale>
        <p:origin x="50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A75190-E460-42C0-893A-09A3E18BC7C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C3338405-3AB1-4A58-A7F3-26FD7121D9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A2C22FCB-D200-48B0-A5B8-96004434A092}"/>
              </a:ext>
            </a:extLst>
          </p:cNvPr>
          <p:cNvSpPr>
            <a:spLocks noGrp="1"/>
          </p:cNvSpPr>
          <p:nvPr>
            <p:ph type="dt" sz="half" idx="10"/>
          </p:nvPr>
        </p:nvSpPr>
        <p:spPr/>
        <p:txBody>
          <a:bodyPr/>
          <a:lstStyle/>
          <a:p>
            <a:fld id="{C48C0254-E295-493A-BAB5-5D67AD840A9C}" type="datetimeFigureOut">
              <a:rPr lang="de-DE" smtClean="0"/>
              <a:t>16.12.2019</a:t>
            </a:fld>
            <a:endParaRPr lang="de-DE"/>
          </a:p>
        </p:txBody>
      </p:sp>
      <p:sp>
        <p:nvSpPr>
          <p:cNvPr id="5" name="Fußzeilenplatzhalter 4">
            <a:extLst>
              <a:ext uri="{FF2B5EF4-FFF2-40B4-BE49-F238E27FC236}">
                <a16:creationId xmlns:a16="http://schemas.microsoft.com/office/drawing/2014/main" id="{DF505CA9-ED8D-4424-9E7F-01876517607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577AC43-E99D-4A71-9C7E-8DD231BF331D}"/>
              </a:ext>
            </a:extLst>
          </p:cNvPr>
          <p:cNvSpPr>
            <a:spLocks noGrp="1"/>
          </p:cNvSpPr>
          <p:nvPr>
            <p:ph type="sldNum" sz="quarter" idx="12"/>
          </p:nvPr>
        </p:nvSpPr>
        <p:spPr/>
        <p:txBody>
          <a:bodyPr/>
          <a:lstStyle/>
          <a:p>
            <a:fld id="{A338E872-9879-4941-97B3-43137273FB20}" type="slidenum">
              <a:rPr lang="de-DE" smtClean="0"/>
              <a:t>‹Nr.›</a:t>
            </a:fld>
            <a:endParaRPr lang="de-DE"/>
          </a:p>
        </p:txBody>
      </p:sp>
    </p:spTree>
    <p:extLst>
      <p:ext uri="{BB962C8B-B14F-4D97-AF65-F5344CB8AC3E}">
        <p14:creationId xmlns:p14="http://schemas.microsoft.com/office/powerpoint/2010/main" val="3211515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ED56D-FE26-4A41-B37F-6C1ABEF90ACE}"/>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5884562-E195-4814-8E85-71814B18643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B68C2C2-C662-4C27-8F0F-E51670580EFE}"/>
              </a:ext>
            </a:extLst>
          </p:cNvPr>
          <p:cNvSpPr>
            <a:spLocks noGrp="1"/>
          </p:cNvSpPr>
          <p:nvPr>
            <p:ph type="dt" sz="half" idx="10"/>
          </p:nvPr>
        </p:nvSpPr>
        <p:spPr/>
        <p:txBody>
          <a:bodyPr/>
          <a:lstStyle/>
          <a:p>
            <a:fld id="{C48C0254-E295-493A-BAB5-5D67AD840A9C}" type="datetimeFigureOut">
              <a:rPr lang="de-DE" smtClean="0"/>
              <a:t>16.12.2019</a:t>
            </a:fld>
            <a:endParaRPr lang="de-DE"/>
          </a:p>
        </p:txBody>
      </p:sp>
      <p:sp>
        <p:nvSpPr>
          <p:cNvPr id="5" name="Fußzeilenplatzhalter 4">
            <a:extLst>
              <a:ext uri="{FF2B5EF4-FFF2-40B4-BE49-F238E27FC236}">
                <a16:creationId xmlns:a16="http://schemas.microsoft.com/office/drawing/2014/main" id="{D097EB1C-A643-4848-846B-DC16ACAEF85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4FA723E-1581-4358-A288-0D9A682C44EA}"/>
              </a:ext>
            </a:extLst>
          </p:cNvPr>
          <p:cNvSpPr>
            <a:spLocks noGrp="1"/>
          </p:cNvSpPr>
          <p:nvPr>
            <p:ph type="sldNum" sz="quarter" idx="12"/>
          </p:nvPr>
        </p:nvSpPr>
        <p:spPr/>
        <p:txBody>
          <a:bodyPr/>
          <a:lstStyle/>
          <a:p>
            <a:fld id="{A338E872-9879-4941-97B3-43137273FB20}" type="slidenum">
              <a:rPr lang="de-DE" smtClean="0"/>
              <a:t>‹Nr.›</a:t>
            </a:fld>
            <a:endParaRPr lang="de-DE"/>
          </a:p>
        </p:txBody>
      </p:sp>
    </p:spTree>
    <p:extLst>
      <p:ext uri="{BB962C8B-B14F-4D97-AF65-F5344CB8AC3E}">
        <p14:creationId xmlns:p14="http://schemas.microsoft.com/office/powerpoint/2010/main" val="1399036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D6F47DE-4AF8-4DC5-97B9-E1C3823FB85C}"/>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5AB6B0A8-8CBE-4F05-B52A-826F4C6881C9}"/>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46C6BF3-A15A-40FC-894C-C836BF26CF3B}"/>
              </a:ext>
            </a:extLst>
          </p:cNvPr>
          <p:cNvSpPr>
            <a:spLocks noGrp="1"/>
          </p:cNvSpPr>
          <p:nvPr>
            <p:ph type="dt" sz="half" idx="10"/>
          </p:nvPr>
        </p:nvSpPr>
        <p:spPr/>
        <p:txBody>
          <a:bodyPr/>
          <a:lstStyle/>
          <a:p>
            <a:fld id="{C48C0254-E295-493A-BAB5-5D67AD840A9C}" type="datetimeFigureOut">
              <a:rPr lang="de-DE" smtClean="0"/>
              <a:t>16.12.2019</a:t>
            </a:fld>
            <a:endParaRPr lang="de-DE"/>
          </a:p>
        </p:txBody>
      </p:sp>
      <p:sp>
        <p:nvSpPr>
          <p:cNvPr id="5" name="Fußzeilenplatzhalter 4">
            <a:extLst>
              <a:ext uri="{FF2B5EF4-FFF2-40B4-BE49-F238E27FC236}">
                <a16:creationId xmlns:a16="http://schemas.microsoft.com/office/drawing/2014/main" id="{4241DC15-1C6E-44FE-B263-A9D5A038A48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123B79B-EE89-4436-8692-E56C6FDE3E50}"/>
              </a:ext>
            </a:extLst>
          </p:cNvPr>
          <p:cNvSpPr>
            <a:spLocks noGrp="1"/>
          </p:cNvSpPr>
          <p:nvPr>
            <p:ph type="sldNum" sz="quarter" idx="12"/>
          </p:nvPr>
        </p:nvSpPr>
        <p:spPr/>
        <p:txBody>
          <a:bodyPr/>
          <a:lstStyle/>
          <a:p>
            <a:fld id="{A338E872-9879-4941-97B3-43137273FB20}" type="slidenum">
              <a:rPr lang="de-DE" smtClean="0"/>
              <a:t>‹Nr.›</a:t>
            </a:fld>
            <a:endParaRPr lang="de-DE"/>
          </a:p>
        </p:txBody>
      </p:sp>
    </p:spTree>
    <p:extLst>
      <p:ext uri="{BB962C8B-B14F-4D97-AF65-F5344CB8AC3E}">
        <p14:creationId xmlns:p14="http://schemas.microsoft.com/office/powerpoint/2010/main" val="3254859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09D3CF-5D1F-40AC-A5EB-40E9F7CC941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27F8893-F765-4491-873D-2B89C1DDC8B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879563F-45B5-44DB-A11E-4FA13786698F}"/>
              </a:ext>
            </a:extLst>
          </p:cNvPr>
          <p:cNvSpPr>
            <a:spLocks noGrp="1"/>
          </p:cNvSpPr>
          <p:nvPr>
            <p:ph type="dt" sz="half" idx="10"/>
          </p:nvPr>
        </p:nvSpPr>
        <p:spPr/>
        <p:txBody>
          <a:bodyPr/>
          <a:lstStyle/>
          <a:p>
            <a:fld id="{C48C0254-E295-493A-BAB5-5D67AD840A9C}" type="datetimeFigureOut">
              <a:rPr lang="de-DE" smtClean="0"/>
              <a:t>16.12.2019</a:t>
            </a:fld>
            <a:endParaRPr lang="de-DE"/>
          </a:p>
        </p:txBody>
      </p:sp>
      <p:sp>
        <p:nvSpPr>
          <p:cNvPr id="5" name="Fußzeilenplatzhalter 4">
            <a:extLst>
              <a:ext uri="{FF2B5EF4-FFF2-40B4-BE49-F238E27FC236}">
                <a16:creationId xmlns:a16="http://schemas.microsoft.com/office/drawing/2014/main" id="{EB203FF1-0AB4-482C-8AD5-C3EDAB1AB5C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70CA02A-FCC8-469A-8DB9-2E92C941A7C7}"/>
              </a:ext>
            </a:extLst>
          </p:cNvPr>
          <p:cNvSpPr>
            <a:spLocks noGrp="1"/>
          </p:cNvSpPr>
          <p:nvPr>
            <p:ph type="sldNum" sz="quarter" idx="12"/>
          </p:nvPr>
        </p:nvSpPr>
        <p:spPr/>
        <p:txBody>
          <a:bodyPr/>
          <a:lstStyle/>
          <a:p>
            <a:fld id="{A338E872-9879-4941-97B3-43137273FB20}" type="slidenum">
              <a:rPr lang="de-DE" smtClean="0"/>
              <a:t>‹Nr.›</a:t>
            </a:fld>
            <a:endParaRPr lang="de-DE"/>
          </a:p>
        </p:txBody>
      </p:sp>
    </p:spTree>
    <p:extLst>
      <p:ext uri="{BB962C8B-B14F-4D97-AF65-F5344CB8AC3E}">
        <p14:creationId xmlns:p14="http://schemas.microsoft.com/office/powerpoint/2010/main" val="2462846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E3D22B-1E29-4A4A-97D0-3D8204B46F5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2B6FA94-A651-4105-A06D-AFC10D4DCB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3D3EE3D-9C1D-4A9C-A9C0-3FFEA22B96FA}"/>
              </a:ext>
            </a:extLst>
          </p:cNvPr>
          <p:cNvSpPr>
            <a:spLocks noGrp="1"/>
          </p:cNvSpPr>
          <p:nvPr>
            <p:ph type="dt" sz="half" idx="10"/>
          </p:nvPr>
        </p:nvSpPr>
        <p:spPr/>
        <p:txBody>
          <a:bodyPr/>
          <a:lstStyle/>
          <a:p>
            <a:fld id="{C48C0254-E295-493A-BAB5-5D67AD840A9C}" type="datetimeFigureOut">
              <a:rPr lang="de-DE" smtClean="0"/>
              <a:t>16.12.2019</a:t>
            </a:fld>
            <a:endParaRPr lang="de-DE"/>
          </a:p>
        </p:txBody>
      </p:sp>
      <p:sp>
        <p:nvSpPr>
          <p:cNvPr id="5" name="Fußzeilenplatzhalter 4">
            <a:extLst>
              <a:ext uri="{FF2B5EF4-FFF2-40B4-BE49-F238E27FC236}">
                <a16:creationId xmlns:a16="http://schemas.microsoft.com/office/drawing/2014/main" id="{7BB4EA67-23CB-4B76-BBDC-43872191048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E939F2F-5776-414B-B041-09BE29BD47ED}"/>
              </a:ext>
            </a:extLst>
          </p:cNvPr>
          <p:cNvSpPr>
            <a:spLocks noGrp="1"/>
          </p:cNvSpPr>
          <p:nvPr>
            <p:ph type="sldNum" sz="quarter" idx="12"/>
          </p:nvPr>
        </p:nvSpPr>
        <p:spPr/>
        <p:txBody>
          <a:bodyPr/>
          <a:lstStyle/>
          <a:p>
            <a:fld id="{A338E872-9879-4941-97B3-43137273FB20}" type="slidenum">
              <a:rPr lang="de-DE" smtClean="0"/>
              <a:t>‹Nr.›</a:t>
            </a:fld>
            <a:endParaRPr lang="de-DE"/>
          </a:p>
        </p:txBody>
      </p:sp>
    </p:spTree>
    <p:extLst>
      <p:ext uri="{BB962C8B-B14F-4D97-AF65-F5344CB8AC3E}">
        <p14:creationId xmlns:p14="http://schemas.microsoft.com/office/powerpoint/2010/main" val="4293977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D2F9A2-6A12-478E-94B2-775FD8BD285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0471630-BF32-4741-9FA1-2C3F1F74463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33AB2E4-B03A-4984-8498-2BCACEECFFB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1A36FCA-9EAA-44FB-8B36-B5A1431F0C92}"/>
              </a:ext>
            </a:extLst>
          </p:cNvPr>
          <p:cNvSpPr>
            <a:spLocks noGrp="1"/>
          </p:cNvSpPr>
          <p:nvPr>
            <p:ph type="dt" sz="half" idx="10"/>
          </p:nvPr>
        </p:nvSpPr>
        <p:spPr/>
        <p:txBody>
          <a:bodyPr/>
          <a:lstStyle/>
          <a:p>
            <a:fld id="{C48C0254-E295-493A-BAB5-5D67AD840A9C}" type="datetimeFigureOut">
              <a:rPr lang="de-DE" smtClean="0"/>
              <a:t>16.12.2019</a:t>
            </a:fld>
            <a:endParaRPr lang="de-DE"/>
          </a:p>
        </p:txBody>
      </p:sp>
      <p:sp>
        <p:nvSpPr>
          <p:cNvPr id="6" name="Fußzeilenplatzhalter 5">
            <a:extLst>
              <a:ext uri="{FF2B5EF4-FFF2-40B4-BE49-F238E27FC236}">
                <a16:creationId xmlns:a16="http://schemas.microsoft.com/office/drawing/2014/main" id="{F9E17851-7C0E-4305-8445-61F01DF6E5A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9B77174-0D85-4F39-8D98-734A05030B31}"/>
              </a:ext>
            </a:extLst>
          </p:cNvPr>
          <p:cNvSpPr>
            <a:spLocks noGrp="1"/>
          </p:cNvSpPr>
          <p:nvPr>
            <p:ph type="sldNum" sz="quarter" idx="12"/>
          </p:nvPr>
        </p:nvSpPr>
        <p:spPr/>
        <p:txBody>
          <a:bodyPr/>
          <a:lstStyle/>
          <a:p>
            <a:fld id="{A338E872-9879-4941-97B3-43137273FB20}" type="slidenum">
              <a:rPr lang="de-DE" smtClean="0"/>
              <a:t>‹Nr.›</a:t>
            </a:fld>
            <a:endParaRPr lang="de-DE"/>
          </a:p>
        </p:txBody>
      </p:sp>
    </p:spTree>
    <p:extLst>
      <p:ext uri="{BB962C8B-B14F-4D97-AF65-F5344CB8AC3E}">
        <p14:creationId xmlns:p14="http://schemas.microsoft.com/office/powerpoint/2010/main" val="63666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710D70-17FF-45B9-A5D5-A488D4EBB92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73AF84A-AF82-41BC-9298-B688049266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F0A9040-96BB-4016-9FD1-9F478DC9AAA7}"/>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E6A0D4A7-DB2D-4553-AAB4-04A76316DC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F1F212E-3956-4256-8EB0-1502FDACE09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1A86C08-80CF-468F-A860-A69D9943FF94}"/>
              </a:ext>
            </a:extLst>
          </p:cNvPr>
          <p:cNvSpPr>
            <a:spLocks noGrp="1"/>
          </p:cNvSpPr>
          <p:nvPr>
            <p:ph type="dt" sz="half" idx="10"/>
          </p:nvPr>
        </p:nvSpPr>
        <p:spPr/>
        <p:txBody>
          <a:bodyPr/>
          <a:lstStyle/>
          <a:p>
            <a:fld id="{C48C0254-E295-493A-BAB5-5D67AD840A9C}" type="datetimeFigureOut">
              <a:rPr lang="de-DE" smtClean="0"/>
              <a:t>16.12.2019</a:t>
            </a:fld>
            <a:endParaRPr lang="de-DE"/>
          </a:p>
        </p:txBody>
      </p:sp>
      <p:sp>
        <p:nvSpPr>
          <p:cNvPr id="8" name="Fußzeilenplatzhalter 7">
            <a:extLst>
              <a:ext uri="{FF2B5EF4-FFF2-40B4-BE49-F238E27FC236}">
                <a16:creationId xmlns:a16="http://schemas.microsoft.com/office/drawing/2014/main" id="{357C2CC7-4CB5-4E90-B1F8-6EC78436E87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E315464-B982-4EA3-AA95-F5BB3E9D1A3D}"/>
              </a:ext>
            </a:extLst>
          </p:cNvPr>
          <p:cNvSpPr>
            <a:spLocks noGrp="1"/>
          </p:cNvSpPr>
          <p:nvPr>
            <p:ph type="sldNum" sz="quarter" idx="12"/>
          </p:nvPr>
        </p:nvSpPr>
        <p:spPr/>
        <p:txBody>
          <a:bodyPr/>
          <a:lstStyle/>
          <a:p>
            <a:fld id="{A338E872-9879-4941-97B3-43137273FB20}" type="slidenum">
              <a:rPr lang="de-DE" smtClean="0"/>
              <a:t>‹Nr.›</a:t>
            </a:fld>
            <a:endParaRPr lang="de-DE"/>
          </a:p>
        </p:txBody>
      </p:sp>
    </p:spTree>
    <p:extLst>
      <p:ext uri="{BB962C8B-B14F-4D97-AF65-F5344CB8AC3E}">
        <p14:creationId xmlns:p14="http://schemas.microsoft.com/office/powerpoint/2010/main" val="3114100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7C8B4C-6F1C-4796-BE29-263B8E65E16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3C20BBD-7276-43E5-A998-3E1BF5052E53}"/>
              </a:ext>
            </a:extLst>
          </p:cNvPr>
          <p:cNvSpPr>
            <a:spLocks noGrp="1"/>
          </p:cNvSpPr>
          <p:nvPr>
            <p:ph type="dt" sz="half" idx="10"/>
          </p:nvPr>
        </p:nvSpPr>
        <p:spPr/>
        <p:txBody>
          <a:bodyPr/>
          <a:lstStyle/>
          <a:p>
            <a:fld id="{C48C0254-E295-493A-BAB5-5D67AD840A9C}" type="datetimeFigureOut">
              <a:rPr lang="de-DE" smtClean="0"/>
              <a:t>16.12.2019</a:t>
            </a:fld>
            <a:endParaRPr lang="de-DE"/>
          </a:p>
        </p:txBody>
      </p:sp>
      <p:sp>
        <p:nvSpPr>
          <p:cNvPr id="4" name="Fußzeilenplatzhalter 3">
            <a:extLst>
              <a:ext uri="{FF2B5EF4-FFF2-40B4-BE49-F238E27FC236}">
                <a16:creationId xmlns:a16="http://schemas.microsoft.com/office/drawing/2014/main" id="{409E4995-2BA5-4F3C-8533-40BB1438418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7A5283D-BD67-4F9D-AE03-4650D46E2B2F}"/>
              </a:ext>
            </a:extLst>
          </p:cNvPr>
          <p:cNvSpPr>
            <a:spLocks noGrp="1"/>
          </p:cNvSpPr>
          <p:nvPr>
            <p:ph type="sldNum" sz="quarter" idx="12"/>
          </p:nvPr>
        </p:nvSpPr>
        <p:spPr/>
        <p:txBody>
          <a:bodyPr/>
          <a:lstStyle/>
          <a:p>
            <a:fld id="{A338E872-9879-4941-97B3-43137273FB20}" type="slidenum">
              <a:rPr lang="de-DE" smtClean="0"/>
              <a:t>‹Nr.›</a:t>
            </a:fld>
            <a:endParaRPr lang="de-DE"/>
          </a:p>
        </p:txBody>
      </p:sp>
    </p:spTree>
    <p:extLst>
      <p:ext uri="{BB962C8B-B14F-4D97-AF65-F5344CB8AC3E}">
        <p14:creationId xmlns:p14="http://schemas.microsoft.com/office/powerpoint/2010/main" val="3378554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4465FBC-75C8-4F27-A92E-6316071A1A9B}"/>
              </a:ext>
            </a:extLst>
          </p:cNvPr>
          <p:cNvSpPr>
            <a:spLocks noGrp="1"/>
          </p:cNvSpPr>
          <p:nvPr>
            <p:ph type="dt" sz="half" idx="10"/>
          </p:nvPr>
        </p:nvSpPr>
        <p:spPr/>
        <p:txBody>
          <a:bodyPr/>
          <a:lstStyle/>
          <a:p>
            <a:fld id="{C48C0254-E295-493A-BAB5-5D67AD840A9C}" type="datetimeFigureOut">
              <a:rPr lang="de-DE" smtClean="0"/>
              <a:t>16.12.2019</a:t>
            </a:fld>
            <a:endParaRPr lang="de-DE"/>
          </a:p>
        </p:txBody>
      </p:sp>
      <p:sp>
        <p:nvSpPr>
          <p:cNvPr id="3" name="Fußzeilenplatzhalter 2">
            <a:extLst>
              <a:ext uri="{FF2B5EF4-FFF2-40B4-BE49-F238E27FC236}">
                <a16:creationId xmlns:a16="http://schemas.microsoft.com/office/drawing/2014/main" id="{CEC5B758-F368-4933-AEF5-73F9607F6F3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1889D47-36C8-42DF-AC9A-0609C34697E3}"/>
              </a:ext>
            </a:extLst>
          </p:cNvPr>
          <p:cNvSpPr>
            <a:spLocks noGrp="1"/>
          </p:cNvSpPr>
          <p:nvPr>
            <p:ph type="sldNum" sz="quarter" idx="12"/>
          </p:nvPr>
        </p:nvSpPr>
        <p:spPr/>
        <p:txBody>
          <a:bodyPr/>
          <a:lstStyle/>
          <a:p>
            <a:fld id="{A338E872-9879-4941-97B3-43137273FB20}" type="slidenum">
              <a:rPr lang="de-DE" smtClean="0"/>
              <a:t>‹Nr.›</a:t>
            </a:fld>
            <a:endParaRPr lang="de-DE"/>
          </a:p>
        </p:txBody>
      </p:sp>
    </p:spTree>
    <p:extLst>
      <p:ext uri="{BB962C8B-B14F-4D97-AF65-F5344CB8AC3E}">
        <p14:creationId xmlns:p14="http://schemas.microsoft.com/office/powerpoint/2010/main" val="142514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39EF6-542E-4DC1-8E04-3EF6321E07D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7FF10F3-A45F-43EF-A806-F52465A2DD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1CCEA21-7105-4F3B-9C53-81C17F8B78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AB23DFD-F81C-43C9-8C0A-07530BD5C774}"/>
              </a:ext>
            </a:extLst>
          </p:cNvPr>
          <p:cNvSpPr>
            <a:spLocks noGrp="1"/>
          </p:cNvSpPr>
          <p:nvPr>
            <p:ph type="dt" sz="half" idx="10"/>
          </p:nvPr>
        </p:nvSpPr>
        <p:spPr/>
        <p:txBody>
          <a:bodyPr/>
          <a:lstStyle/>
          <a:p>
            <a:fld id="{C48C0254-E295-493A-BAB5-5D67AD840A9C}" type="datetimeFigureOut">
              <a:rPr lang="de-DE" smtClean="0"/>
              <a:t>16.12.2019</a:t>
            </a:fld>
            <a:endParaRPr lang="de-DE"/>
          </a:p>
        </p:txBody>
      </p:sp>
      <p:sp>
        <p:nvSpPr>
          <p:cNvPr id="6" name="Fußzeilenplatzhalter 5">
            <a:extLst>
              <a:ext uri="{FF2B5EF4-FFF2-40B4-BE49-F238E27FC236}">
                <a16:creationId xmlns:a16="http://schemas.microsoft.com/office/drawing/2014/main" id="{B8F467EE-1DD0-45D6-8452-61568FFAE11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DF1D474-FE39-4F36-AB8A-8446EA3D64CD}"/>
              </a:ext>
            </a:extLst>
          </p:cNvPr>
          <p:cNvSpPr>
            <a:spLocks noGrp="1"/>
          </p:cNvSpPr>
          <p:nvPr>
            <p:ph type="sldNum" sz="quarter" idx="12"/>
          </p:nvPr>
        </p:nvSpPr>
        <p:spPr/>
        <p:txBody>
          <a:bodyPr/>
          <a:lstStyle/>
          <a:p>
            <a:fld id="{A338E872-9879-4941-97B3-43137273FB20}" type="slidenum">
              <a:rPr lang="de-DE" smtClean="0"/>
              <a:t>‹Nr.›</a:t>
            </a:fld>
            <a:endParaRPr lang="de-DE"/>
          </a:p>
        </p:txBody>
      </p:sp>
    </p:spTree>
    <p:extLst>
      <p:ext uri="{BB962C8B-B14F-4D97-AF65-F5344CB8AC3E}">
        <p14:creationId xmlns:p14="http://schemas.microsoft.com/office/powerpoint/2010/main" val="633166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79B3D9-C178-48CF-826E-E43E2A82A30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436639A-EED4-4ACD-ADF0-F62BBFD4FA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1478B3AB-15CB-4784-84F1-C74156CA84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ABDE143-6C89-4869-BEEE-C99DA376D64F}"/>
              </a:ext>
            </a:extLst>
          </p:cNvPr>
          <p:cNvSpPr>
            <a:spLocks noGrp="1"/>
          </p:cNvSpPr>
          <p:nvPr>
            <p:ph type="dt" sz="half" idx="10"/>
          </p:nvPr>
        </p:nvSpPr>
        <p:spPr/>
        <p:txBody>
          <a:bodyPr/>
          <a:lstStyle/>
          <a:p>
            <a:fld id="{C48C0254-E295-493A-BAB5-5D67AD840A9C}" type="datetimeFigureOut">
              <a:rPr lang="de-DE" smtClean="0"/>
              <a:t>16.12.2019</a:t>
            </a:fld>
            <a:endParaRPr lang="de-DE"/>
          </a:p>
        </p:txBody>
      </p:sp>
      <p:sp>
        <p:nvSpPr>
          <p:cNvPr id="6" name="Fußzeilenplatzhalter 5">
            <a:extLst>
              <a:ext uri="{FF2B5EF4-FFF2-40B4-BE49-F238E27FC236}">
                <a16:creationId xmlns:a16="http://schemas.microsoft.com/office/drawing/2014/main" id="{060BBAEA-2506-410B-A740-F1DDD2FBF4B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D030257-999A-413F-B72A-8B5E0D7F9C63}"/>
              </a:ext>
            </a:extLst>
          </p:cNvPr>
          <p:cNvSpPr>
            <a:spLocks noGrp="1"/>
          </p:cNvSpPr>
          <p:nvPr>
            <p:ph type="sldNum" sz="quarter" idx="12"/>
          </p:nvPr>
        </p:nvSpPr>
        <p:spPr/>
        <p:txBody>
          <a:bodyPr/>
          <a:lstStyle/>
          <a:p>
            <a:fld id="{A338E872-9879-4941-97B3-43137273FB20}" type="slidenum">
              <a:rPr lang="de-DE" smtClean="0"/>
              <a:t>‹Nr.›</a:t>
            </a:fld>
            <a:endParaRPr lang="de-DE"/>
          </a:p>
        </p:txBody>
      </p:sp>
    </p:spTree>
    <p:extLst>
      <p:ext uri="{BB962C8B-B14F-4D97-AF65-F5344CB8AC3E}">
        <p14:creationId xmlns:p14="http://schemas.microsoft.com/office/powerpoint/2010/main" val="4093009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B84E517-1E4D-485E-A98A-2B5F55246D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209DED7-5581-4AE5-9C68-A9F1C6E13C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95242F4-2A5C-4B65-8C1A-F9FA7FA600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C0254-E295-493A-BAB5-5D67AD840A9C}" type="datetimeFigureOut">
              <a:rPr lang="de-DE" smtClean="0"/>
              <a:t>16.12.2019</a:t>
            </a:fld>
            <a:endParaRPr lang="de-DE"/>
          </a:p>
        </p:txBody>
      </p:sp>
      <p:sp>
        <p:nvSpPr>
          <p:cNvPr id="5" name="Fußzeilenplatzhalter 4">
            <a:extLst>
              <a:ext uri="{FF2B5EF4-FFF2-40B4-BE49-F238E27FC236}">
                <a16:creationId xmlns:a16="http://schemas.microsoft.com/office/drawing/2014/main" id="{7CAB5F8C-84B0-4981-904A-B0EF0B49CA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F641EDA6-3388-4B6F-91D1-35050BB69D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38E872-9879-4941-97B3-43137273FB20}" type="slidenum">
              <a:rPr lang="de-DE" smtClean="0"/>
              <a:t>‹Nr.›</a:t>
            </a:fld>
            <a:endParaRPr lang="de-DE"/>
          </a:p>
        </p:txBody>
      </p:sp>
    </p:spTree>
    <p:extLst>
      <p:ext uri="{BB962C8B-B14F-4D97-AF65-F5344CB8AC3E}">
        <p14:creationId xmlns:p14="http://schemas.microsoft.com/office/powerpoint/2010/main" val="3753039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2000"/>
                    </a14:imgEffect>
                    <a14:imgEffect>
                      <a14:saturation sat="41000"/>
                    </a14:imgEffect>
                    <a14:imgEffect>
                      <a14:brightnessContrast contrast="9000"/>
                    </a14:imgEffect>
                  </a14:imgLayer>
                </a14:imgProps>
              </a:ext>
            </a:extLst>
          </a:blip>
          <a:srcRect/>
          <a:stretch>
            <a:fillRect t="-6000" b="-6000"/>
          </a:stretch>
        </a:blip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A518CDEF-552C-4757-B73F-0BB811487BC0}"/>
              </a:ext>
            </a:extLst>
          </p:cNvPr>
          <p:cNvSpPr/>
          <p:nvPr/>
        </p:nvSpPr>
        <p:spPr>
          <a:xfrm>
            <a:off x="-2" y="0"/>
            <a:ext cx="12192000" cy="6858000"/>
          </a:xfrm>
          <a:prstGeom prst="rect">
            <a:avLst/>
          </a:prstGeom>
          <a:solidFill>
            <a:schemeClr val="tx1">
              <a:alpha val="51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450D0262-5B67-4CF0-BCB7-A4F8DF16F470}"/>
              </a:ext>
            </a:extLst>
          </p:cNvPr>
          <p:cNvSpPr txBox="1"/>
          <p:nvPr/>
        </p:nvSpPr>
        <p:spPr>
          <a:xfrm>
            <a:off x="3290418" y="2520155"/>
            <a:ext cx="5611163" cy="2062103"/>
          </a:xfrm>
          <a:prstGeom prst="rect">
            <a:avLst/>
          </a:prstGeom>
          <a:noFill/>
        </p:spPr>
        <p:txBody>
          <a:bodyPr wrap="square" rtlCol="0">
            <a:spAutoFit/>
          </a:bodyPr>
          <a:lstStyle/>
          <a:p>
            <a:pPr algn="ctr"/>
            <a:r>
              <a:rPr lang="de-DE" sz="8800" dirty="0">
                <a:solidFill>
                  <a:schemeClr val="bg1"/>
                </a:solidFill>
                <a:latin typeface="Beon" panose="02000603000000000000" pitchFamily="50" charset="0"/>
              </a:rPr>
              <a:t>KONZEPT</a:t>
            </a:r>
            <a:r>
              <a:rPr lang="de-DE" sz="9600" dirty="0">
                <a:solidFill>
                  <a:schemeClr val="bg1"/>
                </a:solidFill>
                <a:latin typeface="Beon" panose="02000603000000000000" pitchFamily="50" charset="0"/>
              </a:rPr>
              <a:t>:</a:t>
            </a:r>
            <a:endParaRPr lang="de-DE" sz="8800" dirty="0">
              <a:solidFill>
                <a:schemeClr val="bg1"/>
              </a:solidFill>
              <a:latin typeface="Beon" panose="02000603000000000000" pitchFamily="50" charset="0"/>
            </a:endParaRPr>
          </a:p>
          <a:p>
            <a:pPr algn="ctr"/>
            <a:r>
              <a:rPr lang="de-DE" sz="3200" i="1" dirty="0">
                <a:solidFill>
                  <a:schemeClr val="bg1"/>
                </a:solidFill>
                <a:latin typeface="Akrobat Thin" panose="00000200000000000000" pitchFamily="50" charset="0"/>
                <a:ea typeface="Verdana" panose="020B0604030504040204" pitchFamily="34" charset="0"/>
                <a:cs typeface="Dubai" panose="020B0503030403030204" pitchFamily="34" charset="-78"/>
              </a:rPr>
              <a:t>Bewegte Schule</a:t>
            </a:r>
          </a:p>
        </p:txBody>
      </p:sp>
      <p:sp>
        <p:nvSpPr>
          <p:cNvPr id="2" name="Rechteck 1">
            <a:extLst>
              <a:ext uri="{FF2B5EF4-FFF2-40B4-BE49-F238E27FC236}">
                <a16:creationId xmlns:a16="http://schemas.microsoft.com/office/drawing/2014/main" id="{B4A9974B-362A-4559-995B-E54CEF1E2046}"/>
              </a:ext>
            </a:extLst>
          </p:cNvPr>
          <p:cNvSpPr/>
          <p:nvPr/>
        </p:nvSpPr>
        <p:spPr>
          <a:xfrm>
            <a:off x="2660820" y="2452816"/>
            <a:ext cx="6870357" cy="2234514"/>
          </a:xfrm>
          <a:prstGeom prst="rect">
            <a:avLst/>
          </a:prstGeom>
          <a:noFill/>
          <a:ln w="38100">
            <a:solidFill>
              <a:srgbClr val="D90C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15882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9" name="Rechteck 38">
            <a:extLst>
              <a:ext uri="{FF2B5EF4-FFF2-40B4-BE49-F238E27FC236}">
                <a16:creationId xmlns:a16="http://schemas.microsoft.com/office/drawing/2014/main" id="{E1D0ED26-EE6F-4818-A2CF-EEBEC09CA77B}"/>
              </a:ext>
            </a:extLst>
          </p:cNvPr>
          <p:cNvSpPr/>
          <p:nvPr/>
        </p:nvSpPr>
        <p:spPr>
          <a:xfrm>
            <a:off x="0" y="1352134"/>
            <a:ext cx="12192000" cy="3162300"/>
          </a:xfrm>
          <a:prstGeom prst="rect">
            <a:avLst/>
          </a:prstGeom>
          <a:gradFill flip="none" rotWithShape="1">
            <a:gsLst>
              <a:gs pos="0">
                <a:schemeClr val="bg1">
                  <a:alpha val="75000"/>
                </a:schemeClr>
              </a:gs>
              <a:gs pos="100000">
                <a:schemeClr val="bg1">
                  <a:shade val="100000"/>
                  <a:satMod val="115000"/>
                  <a:alpha val="6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Textfeld 30">
            <a:extLst>
              <a:ext uri="{FF2B5EF4-FFF2-40B4-BE49-F238E27FC236}">
                <a16:creationId xmlns:a16="http://schemas.microsoft.com/office/drawing/2014/main" id="{D360E967-3FC4-4BA8-B252-51565AE03C22}"/>
              </a:ext>
            </a:extLst>
          </p:cNvPr>
          <p:cNvSpPr txBox="1"/>
          <p:nvPr/>
        </p:nvSpPr>
        <p:spPr>
          <a:xfrm>
            <a:off x="133350" y="142875"/>
            <a:ext cx="4267200" cy="707886"/>
          </a:xfrm>
          <a:prstGeom prst="rect">
            <a:avLst/>
          </a:prstGeom>
          <a:noFill/>
        </p:spPr>
        <p:txBody>
          <a:bodyPr wrap="square" rtlCol="0">
            <a:spAutoFit/>
          </a:bodyPr>
          <a:lstStyle/>
          <a:p>
            <a:r>
              <a:rPr lang="de-DE" sz="4000" dirty="0">
                <a:solidFill>
                  <a:srgbClr val="D90C42"/>
                </a:solidFill>
                <a:latin typeface="Beon" panose="02000603000000000000" pitchFamily="50" charset="0"/>
              </a:rPr>
              <a:t>I</a:t>
            </a:r>
            <a:r>
              <a:rPr lang="de-DE" sz="3200" dirty="0">
                <a:solidFill>
                  <a:schemeClr val="bg1"/>
                </a:solidFill>
                <a:latin typeface="Beon" panose="02000603000000000000" pitchFamily="50" charset="0"/>
              </a:rPr>
              <a:t>NHALTE</a:t>
            </a:r>
          </a:p>
        </p:txBody>
      </p:sp>
      <p:sp>
        <p:nvSpPr>
          <p:cNvPr id="32" name="Textfeld 31">
            <a:extLst>
              <a:ext uri="{FF2B5EF4-FFF2-40B4-BE49-F238E27FC236}">
                <a16:creationId xmlns:a16="http://schemas.microsoft.com/office/drawing/2014/main" id="{DC683779-496C-4A87-964D-27B9FA60C2DE}"/>
              </a:ext>
            </a:extLst>
          </p:cNvPr>
          <p:cNvSpPr txBox="1"/>
          <p:nvPr/>
        </p:nvSpPr>
        <p:spPr>
          <a:xfrm>
            <a:off x="3789765" y="1352134"/>
            <a:ext cx="2486025" cy="2185214"/>
          </a:xfrm>
          <a:prstGeom prst="rect">
            <a:avLst/>
          </a:prstGeom>
          <a:noFill/>
          <a:ln>
            <a:noFill/>
          </a:ln>
        </p:spPr>
        <p:txBody>
          <a:bodyPr wrap="square" rtlCol="0">
            <a:spAutoFit/>
          </a:bodyPr>
          <a:lstStyle/>
          <a:p>
            <a:endParaRPr lang="de-DE" dirty="0"/>
          </a:p>
          <a:p>
            <a:r>
              <a:rPr lang="de-DE" sz="2800" dirty="0">
                <a:solidFill>
                  <a:srgbClr val="D90C42"/>
                </a:solidFill>
              </a:rPr>
              <a:t>Angebote:	</a:t>
            </a:r>
          </a:p>
          <a:p>
            <a:endParaRPr lang="de-DE" dirty="0"/>
          </a:p>
          <a:p>
            <a:r>
              <a:rPr lang="de-DE" dirty="0"/>
              <a:t>Welche Angebote gibt es am GREM?</a:t>
            </a:r>
          </a:p>
          <a:p>
            <a:endParaRPr lang="de-DE" dirty="0"/>
          </a:p>
          <a:p>
            <a:r>
              <a:rPr lang="de-DE" dirty="0"/>
              <a:t>Freiwillig / gezwungen</a:t>
            </a:r>
          </a:p>
        </p:txBody>
      </p:sp>
      <p:sp>
        <p:nvSpPr>
          <p:cNvPr id="34" name="Textfeld 33">
            <a:extLst>
              <a:ext uri="{FF2B5EF4-FFF2-40B4-BE49-F238E27FC236}">
                <a16:creationId xmlns:a16="http://schemas.microsoft.com/office/drawing/2014/main" id="{CF22307B-AC25-4B1B-BD64-11D94DEB6584}"/>
              </a:ext>
            </a:extLst>
          </p:cNvPr>
          <p:cNvSpPr txBox="1"/>
          <p:nvPr/>
        </p:nvSpPr>
        <p:spPr>
          <a:xfrm>
            <a:off x="6744899" y="1352134"/>
            <a:ext cx="2362200" cy="2523768"/>
          </a:xfrm>
          <a:prstGeom prst="rect">
            <a:avLst/>
          </a:prstGeom>
          <a:noFill/>
          <a:ln>
            <a:noFill/>
          </a:ln>
        </p:spPr>
        <p:txBody>
          <a:bodyPr wrap="square" rtlCol="0">
            <a:spAutoFit/>
          </a:bodyPr>
          <a:lstStyle/>
          <a:p>
            <a:endParaRPr lang="de-DE" dirty="0"/>
          </a:p>
          <a:p>
            <a:r>
              <a:rPr lang="de-DE" sz="2800" dirty="0">
                <a:solidFill>
                  <a:srgbClr val="D90C42"/>
                </a:solidFill>
              </a:rPr>
              <a:t>Fazit:</a:t>
            </a:r>
          </a:p>
          <a:p>
            <a:endParaRPr lang="de-DE" dirty="0"/>
          </a:p>
          <a:p>
            <a:r>
              <a:rPr lang="de-DE" dirty="0"/>
              <a:t>Angebote am GREM:</a:t>
            </a:r>
          </a:p>
          <a:p>
            <a:r>
              <a:rPr lang="de-DE" dirty="0"/>
              <a:t>Stimmt die Quantität/Qualität</a:t>
            </a:r>
          </a:p>
          <a:p>
            <a:endParaRPr lang="de-DE" dirty="0"/>
          </a:p>
          <a:p>
            <a:endParaRPr lang="de-DE" dirty="0"/>
          </a:p>
        </p:txBody>
      </p:sp>
      <p:sp>
        <p:nvSpPr>
          <p:cNvPr id="35" name="Textfeld 34">
            <a:extLst>
              <a:ext uri="{FF2B5EF4-FFF2-40B4-BE49-F238E27FC236}">
                <a16:creationId xmlns:a16="http://schemas.microsoft.com/office/drawing/2014/main" id="{706F201F-599A-4E93-AC56-BFF2769D2A43}"/>
              </a:ext>
            </a:extLst>
          </p:cNvPr>
          <p:cNvSpPr txBox="1"/>
          <p:nvPr/>
        </p:nvSpPr>
        <p:spPr>
          <a:xfrm>
            <a:off x="9463687" y="1352133"/>
            <a:ext cx="2581863" cy="3016210"/>
          </a:xfrm>
          <a:prstGeom prst="rect">
            <a:avLst/>
          </a:prstGeom>
          <a:noFill/>
          <a:ln>
            <a:noFill/>
          </a:ln>
        </p:spPr>
        <p:txBody>
          <a:bodyPr wrap="square" rtlCol="0">
            <a:spAutoFit/>
          </a:bodyPr>
          <a:lstStyle/>
          <a:p>
            <a:endParaRPr lang="de-DE" dirty="0"/>
          </a:p>
          <a:p>
            <a:r>
              <a:rPr lang="de-DE" sz="2800" dirty="0">
                <a:solidFill>
                  <a:srgbClr val="D90C42"/>
                </a:solidFill>
              </a:rPr>
              <a:t>Aufbereitung:</a:t>
            </a:r>
          </a:p>
          <a:p>
            <a:endParaRPr lang="de-DE" dirty="0"/>
          </a:p>
          <a:p>
            <a:r>
              <a:rPr lang="de-DE" dirty="0"/>
              <a:t>Vorstellung eines verbesserten Konzepts</a:t>
            </a:r>
          </a:p>
          <a:p>
            <a:r>
              <a:rPr lang="de-DE" dirty="0"/>
              <a:t>„bewegte Schule“</a:t>
            </a:r>
          </a:p>
          <a:p>
            <a:r>
              <a:rPr lang="de-DE" dirty="0"/>
              <a:t>-was machen andere schulen </a:t>
            </a:r>
          </a:p>
          <a:p>
            <a:r>
              <a:rPr lang="de-DE" dirty="0"/>
              <a:t>-was ist möglich</a:t>
            </a:r>
          </a:p>
          <a:p>
            <a:endParaRPr lang="de-DE" dirty="0"/>
          </a:p>
        </p:txBody>
      </p:sp>
      <p:sp>
        <p:nvSpPr>
          <p:cNvPr id="36" name="Textfeld 35">
            <a:extLst>
              <a:ext uri="{FF2B5EF4-FFF2-40B4-BE49-F238E27FC236}">
                <a16:creationId xmlns:a16="http://schemas.microsoft.com/office/drawing/2014/main" id="{740AF7A1-080B-40C7-8167-CAD5EE101B07}"/>
              </a:ext>
            </a:extLst>
          </p:cNvPr>
          <p:cNvSpPr txBox="1"/>
          <p:nvPr/>
        </p:nvSpPr>
        <p:spPr>
          <a:xfrm>
            <a:off x="146450" y="1352134"/>
            <a:ext cx="3174206" cy="2185214"/>
          </a:xfrm>
          <a:prstGeom prst="rect">
            <a:avLst/>
          </a:prstGeom>
          <a:noFill/>
          <a:ln>
            <a:noFill/>
          </a:ln>
        </p:spPr>
        <p:txBody>
          <a:bodyPr wrap="square" rtlCol="0">
            <a:spAutoFit/>
          </a:bodyPr>
          <a:lstStyle/>
          <a:p>
            <a:endParaRPr lang="de-DE" dirty="0"/>
          </a:p>
          <a:p>
            <a:r>
              <a:rPr lang="de-DE" sz="2800" dirty="0">
                <a:solidFill>
                  <a:srgbClr val="D90C42"/>
                </a:solidFill>
              </a:rPr>
              <a:t>Einführung:</a:t>
            </a:r>
          </a:p>
          <a:p>
            <a:endParaRPr lang="de-DE" dirty="0"/>
          </a:p>
          <a:p>
            <a:r>
              <a:rPr lang="de-DE" dirty="0"/>
              <a:t>Was bedeutet „bewegte Schule“</a:t>
            </a:r>
          </a:p>
          <a:p>
            <a:endParaRPr lang="de-DE" dirty="0"/>
          </a:p>
          <a:p>
            <a:r>
              <a:rPr lang="de-DE" dirty="0"/>
              <a:t>Ziel /Ambitionen</a:t>
            </a:r>
          </a:p>
        </p:txBody>
      </p:sp>
      <p:cxnSp>
        <p:nvCxnSpPr>
          <p:cNvPr id="5" name="Gerade Verbindung mit Pfeil 4">
            <a:extLst>
              <a:ext uri="{FF2B5EF4-FFF2-40B4-BE49-F238E27FC236}">
                <a16:creationId xmlns:a16="http://schemas.microsoft.com/office/drawing/2014/main" id="{68FBB83C-04E7-4062-BEA3-ACCEDEA0E2D5}"/>
              </a:ext>
            </a:extLst>
          </p:cNvPr>
          <p:cNvCxnSpPr>
            <a:cxnSpLocks/>
          </p:cNvCxnSpPr>
          <p:nvPr/>
        </p:nvCxnSpPr>
        <p:spPr>
          <a:xfrm>
            <a:off x="-266700" y="1457325"/>
            <a:ext cx="12458700" cy="0"/>
          </a:xfrm>
          <a:prstGeom prst="straightConnector1">
            <a:avLst/>
          </a:prstGeom>
          <a:ln w="28575" cap="flat" cmpd="sng" algn="ctr">
            <a:solidFill>
              <a:srgbClr val="43495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Gerade Verbindung mit Pfeil 24">
            <a:extLst>
              <a:ext uri="{FF2B5EF4-FFF2-40B4-BE49-F238E27FC236}">
                <a16:creationId xmlns:a16="http://schemas.microsoft.com/office/drawing/2014/main" id="{DA3CCD6C-4424-4332-9584-6B6C97F0B0CC}"/>
              </a:ext>
            </a:extLst>
          </p:cNvPr>
          <p:cNvCxnSpPr>
            <a:cxnSpLocks/>
          </p:cNvCxnSpPr>
          <p:nvPr/>
        </p:nvCxnSpPr>
        <p:spPr>
          <a:xfrm>
            <a:off x="-266700" y="4368343"/>
            <a:ext cx="12458700" cy="0"/>
          </a:xfrm>
          <a:prstGeom prst="straightConnector1">
            <a:avLst/>
          </a:prstGeom>
          <a:ln w="28575" cap="flat" cmpd="sng" algn="ctr">
            <a:solidFill>
              <a:srgbClr val="43495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946945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2AEBBD88-2ACC-48D7-AB00-53DCBF675693}"/>
              </a:ext>
            </a:extLst>
          </p:cNvPr>
          <p:cNvSpPr/>
          <p:nvPr/>
        </p:nvSpPr>
        <p:spPr>
          <a:xfrm>
            <a:off x="1" y="1628774"/>
            <a:ext cx="12191999" cy="3648076"/>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234CEDD4-FD74-4AA5-B916-7398CD56F794}"/>
              </a:ext>
            </a:extLst>
          </p:cNvPr>
          <p:cNvSpPr txBox="1"/>
          <p:nvPr/>
        </p:nvSpPr>
        <p:spPr>
          <a:xfrm>
            <a:off x="152399" y="35065"/>
            <a:ext cx="3076575" cy="707886"/>
          </a:xfrm>
          <a:prstGeom prst="rect">
            <a:avLst/>
          </a:prstGeom>
          <a:noFill/>
        </p:spPr>
        <p:txBody>
          <a:bodyPr wrap="square" rtlCol="0">
            <a:spAutoFit/>
          </a:bodyPr>
          <a:lstStyle/>
          <a:p>
            <a:r>
              <a:rPr lang="de-DE" sz="4000" dirty="0">
                <a:solidFill>
                  <a:srgbClr val="D90C42"/>
                </a:solidFill>
                <a:latin typeface="Beon" panose="02000603000000000000" pitchFamily="50" charset="0"/>
              </a:rPr>
              <a:t>E</a:t>
            </a:r>
            <a:r>
              <a:rPr lang="de-DE" sz="3200" dirty="0">
                <a:solidFill>
                  <a:schemeClr val="bg1"/>
                </a:solidFill>
                <a:latin typeface="Beon" panose="02000603000000000000" pitchFamily="50" charset="0"/>
              </a:rPr>
              <a:t>INFÜHRUNG</a:t>
            </a:r>
          </a:p>
        </p:txBody>
      </p:sp>
      <p:sp>
        <p:nvSpPr>
          <p:cNvPr id="3" name="Textfeld 2">
            <a:extLst>
              <a:ext uri="{FF2B5EF4-FFF2-40B4-BE49-F238E27FC236}">
                <a16:creationId xmlns:a16="http://schemas.microsoft.com/office/drawing/2014/main" id="{DED66B4F-4A0B-4051-8B13-72E7BE1533E8}"/>
              </a:ext>
            </a:extLst>
          </p:cNvPr>
          <p:cNvSpPr txBox="1"/>
          <p:nvPr/>
        </p:nvSpPr>
        <p:spPr>
          <a:xfrm>
            <a:off x="647699" y="1038225"/>
            <a:ext cx="5162550" cy="3293209"/>
          </a:xfrm>
          <a:prstGeom prst="rect">
            <a:avLst/>
          </a:prstGeom>
          <a:noFill/>
        </p:spPr>
        <p:txBody>
          <a:bodyPr wrap="square" rtlCol="0">
            <a:spAutoFit/>
          </a:bodyPr>
          <a:lstStyle/>
          <a:p>
            <a:r>
              <a:rPr lang="de-DE" sz="2800" dirty="0">
                <a:solidFill>
                  <a:srgbClr val="D90C42"/>
                </a:solidFill>
              </a:rPr>
              <a:t>Konzept </a:t>
            </a:r>
            <a:r>
              <a:rPr lang="de-DE" sz="2400" dirty="0">
                <a:solidFill>
                  <a:srgbClr val="D90C42"/>
                </a:solidFill>
              </a:rPr>
              <a:t>„bewegte Schule“ erklärt:</a:t>
            </a:r>
          </a:p>
          <a:p>
            <a:endParaRPr lang="de-DE" dirty="0"/>
          </a:p>
          <a:p>
            <a:r>
              <a:rPr lang="de-DE" dirty="0">
                <a:solidFill>
                  <a:schemeClr val="bg1"/>
                </a:solidFill>
              </a:rPr>
              <a:t>Das Konzept „bewegte Schule“ ermöglicht den Schülern innerhalb der Schule sportlich aktiv zu werden. Es bietet eine Abwechslung zum Unterricht und hilft dabei neue Freundschaften zu knüpfen. Durch individuelle Ambitionen passt sich das Konzept dem Schüler/-in an und stellt eine große Auswahl an sportlichen Aktivitäten zur Verfügung.</a:t>
            </a:r>
          </a:p>
          <a:p>
            <a:endParaRPr lang="de-DE" dirty="0"/>
          </a:p>
          <a:p>
            <a:endParaRPr lang="de-DE" dirty="0"/>
          </a:p>
        </p:txBody>
      </p:sp>
      <p:sp>
        <p:nvSpPr>
          <p:cNvPr id="4" name="Textfeld 3">
            <a:extLst>
              <a:ext uri="{FF2B5EF4-FFF2-40B4-BE49-F238E27FC236}">
                <a16:creationId xmlns:a16="http://schemas.microsoft.com/office/drawing/2014/main" id="{297609DA-A723-4087-B824-4AA1BA1AA804}"/>
              </a:ext>
            </a:extLst>
          </p:cNvPr>
          <p:cNvSpPr txBox="1"/>
          <p:nvPr/>
        </p:nvSpPr>
        <p:spPr>
          <a:xfrm>
            <a:off x="6381753" y="1038225"/>
            <a:ext cx="4772025" cy="4124206"/>
          </a:xfrm>
          <a:prstGeom prst="rect">
            <a:avLst/>
          </a:prstGeom>
          <a:noFill/>
        </p:spPr>
        <p:txBody>
          <a:bodyPr wrap="square" rtlCol="0">
            <a:spAutoFit/>
          </a:bodyPr>
          <a:lstStyle/>
          <a:p>
            <a:r>
              <a:rPr lang="de-DE" sz="2800" dirty="0">
                <a:solidFill>
                  <a:srgbClr val="D90C42"/>
                </a:solidFill>
              </a:rPr>
              <a:t>Ambition:</a:t>
            </a:r>
          </a:p>
          <a:p>
            <a:endParaRPr lang="de-DE" dirty="0">
              <a:solidFill>
                <a:schemeClr val="bg1"/>
              </a:solidFill>
            </a:endParaRPr>
          </a:p>
          <a:p>
            <a:r>
              <a:rPr lang="de-DE" dirty="0">
                <a:solidFill>
                  <a:schemeClr val="bg1"/>
                </a:solidFill>
              </a:rPr>
              <a:t>Die richtige Balance zwischen lernen und sportlichen Aktivitäten ist wichtig um die Maximale Leistungsfähigkeiten in beiden Richtungen zu garantieren. Bewegung ist wichtig um den Geist eine „Pause“ zu geben. Zusätzlich hilft Sport bzw. Bewegung die Gedanken richtig zu verknüpfen und das Gehirn Leistungsfähiger zu machen. Außerdem macht Sport spaß und ist gesund für den Körper. Deswegen ist es wichtig, dass auch Schüler in der Schule die Möglichkeit haben durch Bewegung eine gute „</a:t>
            </a:r>
            <a:r>
              <a:rPr lang="de-DE" dirty="0" err="1">
                <a:solidFill>
                  <a:schemeClr val="bg1"/>
                </a:solidFill>
              </a:rPr>
              <a:t>work</a:t>
            </a:r>
            <a:r>
              <a:rPr lang="de-DE" dirty="0">
                <a:solidFill>
                  <a:schemeClr val="bg1"/>
                </a:solidFill>
              </a:rPr>
              <a:t>, </a:t>
            </a:r>
            <a:r>
              <a:rPr lang="de-DE" dirty="0" err="1">
                <a:solidFill>
                  <a:schemeClr val="bg1"/>
                </a:solidFill>
              </a:rPr>
              <a:t>life</a:t>
            </a:r>
            <a:r>
              <a:rPr lang="de-DE" dirty="0">
                <a:solidFill>
                  <a:schemeClr val="bg1"/>
                </a:solidFill>
              </a:rPr>
              <a:t> Balance“ zu schaffen.</a:t>
            </a:r>
          </a:p>
        </p:txBody>
      </p:sp>
    </p:spTree>
    <p:extLst>
      <p:ext uri="{BB962C8B-B14F-4D97-AF65-F5344CB8AC3E}">
        <p14:creationId xmlns:p14="http://schemas.microsoft.com/office/powerpoint/2010/main" val="3124594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8CF5FB8B-D5DB-4355-80D6-12CB82DEA58A}"/>
              </a:ext>
            </a:extLst>
          </p:cNvPr>
          <p:cNvSpPr txBox="1"/>
          <p:nvPr/>
        </p:nvSpPr>
        <p:spPr>
          <a:xfrm>
            <a:off x="114300" y="0"/>
            <a:ext cx="4772025" cy="707886"/>
          </a:xfrm>
          <a:prstGeom prst="rect">
            <a:avLst/>
          </a:prstGeom>
          <a:noFill/>
        </p:spPr>
        <p:txBody>
          <a:bodyPr wrap="square" rtlCol="0">
            <a:spAutoFit/>
          </a:bodyPr>
          <a:lstStyle/>
          <a:p>
            <a:r>
              <a:rPr lang="de-DE" sz="4000" dirty="0">
                <a:solidFill>
                  <a:srgbClr val="D90C42"/>
                </a:solidFill>
                <a:latin typeface="Beon" panose="02000603000000000000" pitchFamily="50" charset="0"/>
              </a:rPr>
              <a:t>A</a:t>
            </a:r>
            <a:r>
              <a:rPr lang="de-DE" sz="3200" dirty="0">
                <a:solidFill>
                  <a:schemeClr val="bg1"/>
                </a:solidFill>
                <a:latin typeface="Beon" panose="02000603000000000000" pitchFamily="50" charset="0"/>
              </a:rPr>
              <a:t>ngebote</a:t>
            </a:r>
            <a:endParaRPr lang="de-DE" sz="3200" dirty="0">
              <a:solidFill>
                <a:schemeClr val="accent1"/>
              </a:solidFill>
              <a:latin typeface="Beon" panose="02000603000000000000" pitchFamily="50" charset="0"/>
            </a:endParaRPr>
          </a:p>
        </p:txBody>
      </p:sp>
      <p:sp>
        <p:nvSpPr>
          <p:cNvPr id="11" name="Rechteck 10">
            <a:extLst>
              <a:ext uri="{FF2B5EF4-FFF2-40B4-BE49-F238E27FC236}">
                <a16:creationId xmlns:a16="http://schemas.microsoft.com/office/drawing/2014/main" id="{50C09496-726A-4938-B094-A95D14E31826}"/>
              </a:ext>
            </a:extLst>
          </p:cNvPr>
          <p:cNvSpPr/>
          <p:nvPr/>
        </p:nvSpPr>
        <p:spPr>
          <a:xfrm>
            <a:off x="519112" y="871474"/>
            <a:ext cx="11153775" cy="5115052"/>
          </a:xfrm>
          <a:prstGeom prst="rect">
            <a:avLst/>
          </a:prstGeom>
          <a:noFill/>
          <a:ln w="28575">
            <a:solidFill>
              <a:srgbClr val="D90C4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91CA4D7E-21CE-4D97-8FA5-BBB09C0FA01B}"/>
              </a:ext>
            </a:extLst>
          </p:cNvPr>
          <p:cNvSpPr/>
          <p:nvPr/>
        </p:nvSpPr>
        <p:spPr>
          <a:xfrm>
            <a:off x="4001709" y="3067105"/>
            <a:ext cx="3403999" cy="1112966"/>
          </a:xfrm>
          <a:prstGeom prst="ellipse">
            <a:avLst/>
          </a:prstGeom>
          <a:solidFill>
            <a:srgbClr val="434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Sporthelferausbildung</a:t>
            </a:r>
          </a:p>
        </p:txBody>
      </p:sp>
      <p:sp>
        <p:nvSpPr>
          <p:cNvPr id="20" name="Ellipse 19">
            <a:extLst>
              <a:ext uri="{FF2B5EF4-FFF2-40B4-BE49-F238E27FC236}">
                <a16:creationId xmlns:a16="http://schemas.microsoft.com/office/drawing/2014/main" id="{C5C5394F-6734-4984-B855-D573FE99B55F}"/>
              </a:ext>
            </a:extLst>
          </p:cNvPr>
          <p:cNvSpPr/>
          <p:nvPr/>
        </p:nvSpPr>
        <p:spPr>
          <a:xfrm>
            <a:off x="7768847" y="4536007"/>
            <a:ext cx="2381252" cy="1257300"/>
          </a:xfrm>
          <a:prstGeom prst="ellipse">
            <a:avLst/>
          </a:prstGeom>
          <a:solidFill>
            <a:srgbClr val="D90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Sponsorenlauf</a:t>
            </a:r>
          </a:p>
        </p:txBody>
      </p:sp>
      <p:sp>
        <p:nvSpPr>
          <p:cNvPr id="21" name="Ellipse 20">
            <a:extLst>
              <a:ext uri="{FF2B5EF4-FFF2-40B4-BE49-F238E27FC236}">
                <a16:creationId xmlns:a16="http://schemas.microsoft.com/office/drawing/2014/main" id="{AB119E16-55BA-4AF9-AA8D-C871B5F89B37}"/>
              </a:ext>
            </a:extLst>
          </p:cNvPr>
          <p:cNvSpPr/>
          <p:nvPr/>
        </p:nvSpPr>
        <p:spPr>
          <a:xfrm>
            <a:off x="4635124" y="4454648"/>
            <a:ext cx="2900972" cy="1257300"/>
          </a:xfrm>
          <a:prstGeom prst="ellipse">
            <a:avLst/>
          </a:prstGeom>
          <a:solidFill>
            <a:srgbClr val="434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t>Sport Leistungskurs</a:t>
            </a:r>
          </a:p>
        </p:txBody>
      </p:sp>
      <p:sp>
        <p:nvSpPr>
          <p:cNvPr id="22" name="Ellipse 21">
            <a:extLst>
              <a:ext uri="{FF2B5EF4-FFF2-40B4-BE49-F238E27FC236}">
                <a16:creationId xmlns:a16="http://schemas.microsoft.com/office/drawing/2014/main" id="{25AA8CBD-B52C-480C-9D5D-46255622C97D}"/>
              </a:ext>
            </a:extLst>
          </p:cNvPr>
          <p:cNvSpPr/>
          <p:nvPr/>
        </p:nvSpPr>
        <p:spPr>
          <a:xfrm>
            <a:off x="894742" y="3244154"/>
            <a:ext cx="2820005" cy="2613320"/>
          </a:xfrm>
          <a:prstGeom prst="ellipse">
            <a:avLst/>
          </a:prstGeom>
          <a:solidFill>
            <a:srgbClr val="434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u="sng" dirty="0" err="1"/>
              <a:t>Ag‘s</a:t>
            </a:r>
            <a:r>
              <a:rPr lang="de-DE" u="sng" dirty="0"/>
              <a:t> (5. +6. Klasse):</a:t>
            </a:r>
          </a:p>
          <a:p>
            <a:r>
              <a:rPr lang="de-DE" dirty="0"/>
              <a:t>-Fußball</a:t>
            </a:r>
          </a:p>
          <a:p>
            <a:r>
              <a:rPr lang="de-DE" dirty="0"/>
              <a:t>-Kanu</a:t>
            </a:r>
          </a:p>
          <a:p>
            <a:r>
              <a:rPr lang="de-DE" dirty="0"/>
              <a:t>-Tischtennis</a:t>
            </a:r>
          </a:p>
          <a:p>
            <a:r>
              <a:rPr lang="de-DE" dirty="0"/>
              <a:t>-Leichtathletik</a:t>
            </a:r>
          </a:p>
          <a:p>
            <a:r>
              <a:rPr lang="de-DE" dirty="0"/>
              <a:t>-etc..</a:t>
            </a:r>
          </a:p>
        </p:txBody>
      </p:sp>
      <p:sp>
        <p:nvSpPr>
          <p:cNvPr id="23" name="Ellipse 22">
            <a:extLst>
              <a:ext uri="{FF2B5EF4-FFF2-40B4-BE49-F238E27FC236}">
                <a16:creationId xmlns:a16="http://schemas.microsoft.com/office/drawing/2014/main" id="{9BE53550-8ACC-43FF-A028-E09845590670}"/>
              </a:ext>
            </a:extLst>
          </p:cNvPr>
          <p:cNvSpPr/>
          <p:nvPr/>
        </p:nvSpPr>
        <p:spPr>
          <a:xfrm>
            <a:off x="4684515" y="1064693"/>
            <a:ext cx="3205162" cy="1809193"/>
          </a:xfrm>
          <a:prstGeom prst="ellipse">
            <a:avLst/>
          </a:prstGeom>
          <a:solidFill>
            <a:srgbClr val="D90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u="sng" dirty="0"/>
              <a:t>Sportfest:</a:t>
            </a:r>
          </a:p>
          <a:p>
            <a:r>
              <a:rPr lang="de-DE" dirty="0"/>
              <a:t>-Bundesjugendspiele</a:t>
            </a:r>
          </a:p>
          <a:p>
            <a:r>
              <a:rPr lang="de-DE" dirty="0"/>
              <a:t>-Fuß- und </a:t>
            </a:r>
            <a:r>
              <a:rPr lang="de-DE" dirty="0" err="1"/>
              <a:t>Volleyballtunier</a:t>
            </a:r>
            <a:endParaRPr lang="de-DE" dirty="0"/>
          </a:p>
          <a:p>
            <a:pPr algn="ctr"/>
            <a:endParaRPr lang="de-DE" dirty="0"/>
          </a:p>
        </p:txBody>
      </p:sp>
      <p:sp>
        <p:nvSpPr>
          <p:cNvPr id="24" name="Ellipse 23">
            <a:extLst>
              <a:ext uri="{FF2B5EF4-FFF2-40B4-BE49-F238E27FC236}">
                <a16:creationId xmlns:a16="http://schemas.microsoft.com/office/drawing/2014/main" id="{351B213F-B426-4DB7-B703-59A8627397CC}"/>
              </a:ext>
            </a:extLst>
          </p:cNvPr>
          <p:cNvSpPr/>
          <p:nvPr/>
        </p:nvSpPr>
        <p:spPr>
          <a:xfrm>
            <a:off x="7620895" y="1850638"/>
            <a:ext cx="3962398" cy="2432934"/>
          </a:xfrm>
          <a:prstGeom prst="ellipse">
            <a:avLst/>
          </a:prstGeom>
          <a:solidFill>
            <a:srgbClr val="434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u="sng" dirty="0"/>
              <a:t>Teilnahme an Schulwettkämpfen:</a:t>
            </a:r>
          </a:p>
          <a:p>
            <a:r>
              <a:rPr lang="de-DE" dirty="0"/>
              <a:t>-</a:t>
            </a:r>
            <a:r>
              <a:rPr lang="de-DE" dirty="0" err="1"/>
              <a:t>Leichathletik</a:t>
            </a:r>
            <a:endParaRPr lang="de-DE" dirty="0"/>
          </a:p>
          <a:p>
            <a:r>
              <a:rPr lang="de-DE" dirty="0"/>
              <a:t>-Fußball</a:t>
            </a:r>
          </a:p>
          <a:p>
            <a:r>
              <a:rPr lang="de-DE" dirty="0"/>
              <a:t>-Schwimmen</a:t>
            </a:r>
          </a:p>
          <a:p>
            <a:r>
              <a:rPr lang="de-DE" dirty="0"/>
              <a:t>-Tischtennis (</a:t>
            </a:r>
            <a:r>
              <a:rPr lang="de-DE" dirty="0" err="1"/>
              <a:t>Milchcup</a:t>
            </a:r>
            <a:r>
              <a:rPr lang="de-DE" dirty="0"/>
              <a:t>)</a:t>
            </a:r>
          </a:p>
        </p:txBody>
      </p:sp>
      <p:sp>
        <p:nvSpPr>
          <p:cNvPr id="25" name="Ellipse 24">
            <a:extLst>
              <a:ext uri="{FF2B5EF4-FFF2-40B4-BE49-F238E27FC236}">
                <a16:creationId xmlns:a16="http://schemas.microsoft.com/office/drawing/2014/main" id="{2AC30614-7933-433C-BB92-82191D836A49}"/>
              </a:ext>
            </a:extLst>
          </p:cNvPr>
          <p:cNvSpPr/>
          <p:nvPr/>
        </p:nvSpPr>
        <p:spPr>
          <a:xfrm>
            <a:off x="1100137" y="1029865"/>
            <a:ext cx="3047999" cy="2085238"/>
          </a:xfrm>
          <a:prstGeom prst="ellipse">
            <a:avLst/>
          </a:prstGeom>
          <a:solidFill>
            <a:srgbClr val="434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u="sng" dirty="0"/>
              <a:t>Sportangebote in der Mittagspause:</a:t>
            </a:r>
          </a:p>
          <a:p>
            <a:r>
              <a:rPr lang="de-DE" dirty="0"/>
              <a:t>-Turnhalle (Sportart wechselt täglich)</a:t>
            </a:r>
          </a:p>
          <a:p>
            <a:r>
              <a:rPr lang="de-DE" dirty="0"/>
              <a:t>-Spieleausleihe</a:t>
            </a:r>
          </a:p>
        </p:txBody>
      </p:sp>
    </p:spTree>
    <p:extLst>
      <p:ext uri="{BB962C8B-B14F-4D97-AF65-F5344CB8AC3E}">
        <p14:creationId xmlns:p14="http://schemas.microsoft.com/office/powerpoint/2010/main" val="1215266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21EC4CB2-0034-40DD-9FC8-FDD90E424BA1}"/>
              </a:ext>
            </a:extLst>
          </p:cNvPr>
          <p:cNvSpPr/>
          <p:nvPr/>
        </p:nvSpPr>
        <p:spPr>
          <a:xfrm>
            <a:off x="3598683" y="1269263"/>
            <a:ext cx="3403999" cy="1112966"/>
          </a:xfrm>
          <a:prstGeom prst="ellipse">
            <a:avLst/>
          </a:prstGeom>
          <a:solidFill>
            <a:srgbClr val="4349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Sporthelferausbildung</a:t>
            </a:r>
          </a:p>
        </p:txBody>
      </p:sp>
      <p:sp>
        <p:nvSpPr>
          <p:cNvPr id="5" name="Ellipse 4">
            <a:extLst>
              <a:ext uri="{FF2B5EF4-FFF2-40B4-BE49-F238E27FC236}">
                <a16:creationId xmlns:a16="http://schemas.microsoft.com/office/drawing/2014/main" id="{02D87629-A639-4AD9-905C-502250A83D0B}"/>
              </a:ext>
            </a:extLst>
          </p:cNvPr>
          <p:cNvSpPr/>
          <p:nvPr/>
        </p:nvSpPr>
        <p:spPr>
          <a:xfrm>
            <a:off x="8539207" y="3429000"/>
            <a:ext cx="2381252" cy="1257300"/>
          </a:xfrm>
          <a:prstGeom prst="ellipse">
            <a:avLst/>
          </a:prstGeom>
          <a:solidFill>
            <a:srgbClr val="D90C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Sponsorenlauf</a:t>
            </a:r>
          </a:p>
          <a:p>
            <a:pPr algn="ctr"/>
            <a:endParaRPr lang="de-DE" dirty="0"/>
          </a:p>
        </p:txBody>
      </p:sp>
      <p:sp>
        <p:nvSpPr>
          <p:cNvPr id="6" name="Ellipse 5">
            <a:extLst>
              <a:ext uri="{FF2B5EF4-FFF2-40B4-BE49-F238E27FC236}">
                <a16:creationId xmlns:a16="http://schemas.microsoft.com/office/drawing/2014/main" id="{31DDF403-8D5A-4A45-9237-6C18A4C13316}"/>
              </a:ext>
            </a:extLst>
          </p:cNvPr>
          <p:cNvSpPr/>
          <p:nvPr/>
        </p:nvSpPr>
        <p:spPr>
          <a:xfrm>
            <a:off x="1354699" y="1571536"/>
            <a:ext cx="2900972" cy="1257300"/>
          </a:xfrm>
          <a:prstGeom prst="ellipse">
            <a:avLst/>
          </a:prstGeom>
          <a:solidFill>
            <a:srgbClr val="4349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t>Sport Leistungskurs</a:t>
            </a:r>
          </a:p>
        </p:txBody>
      </p:sp>
      <p:sp>
        <p:nvSpPr>
          <p:cNvPr id="7" name="Ellipse 6">
            <a:extLst>
              <a:ext uri="{FF2B5EF4-FFF2-40B4-BE49-F238E27FC236}">
                <a16:creationId xmlns:a16="http://schemas.microsoft.com/office/drawing/2014/main" id="{4A65F099-4BC4-492D-BE97-FA8D712FAEAC}"/>
              </a:ext>
            </a:extLst>
          </p:cNvPr>
          <p:cNvSpPr/>
          <p:nvPr/>
        </p:nvSpPr>
        <p:spPr>
          <a:xfrm>
            <a:off x="778678" y="2704907"/>
            <a:ext cx="2820005" cy="2613320"/>
          </a:xfrm>
          <a:prstGeom prst="ellipse">
            <a:avLst/>
          </a:prstGeom>
          <a:solidFill>
            <a:srgbClr val="4349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u="sng" dirty="0" err="1"/>
              <a:t>Ag‘s</a:t>
            </a:r>
            <a:r>
              <a:rPr lang="de-DE" u="sng" dirty="0"/>
              <a:t> (5. +6. Klasse):</a:t>
            </a:r>
          </a:p>
          <a:p>
            <a:r>
              <a:rPr lang="de-DE" dirty="0"/>
              <a:t>-Fußball</a:t>
            </a:r>
          </a:p>
          <a:p>
            <a:r>
              <a:rPr lang="de-DE" dirty="0"/>
              <a:t>-Kanu</a:t>
            </a:r>
          </a:p>
          <a:p>
            <a:r>
              <a:rPr lang="de-DE" dirty="0"/>
              <a:t>-Tischtennis</a:t>
            </a:r>
          </a:p>
          <a:p>
            <a:r>
              <a:rPr lang="de-DE" dirty="0"/>
              <a:t>-Leichtathletik</a:t>
            </a:r>
          </a:p>
          <a:p>
            <a:r>
              <a:rPr lang="de-DE" dirty="0"/>
              <a:t>-etc..</a:t>
            </a:r>
          </a:p>
        </p:txBody>
      </p:sp>
      <p:sp>
        <p:nvSpPr>
          <p:cNvPr id="8" name="Ellipse 7">
            <a:extLst>
              <a:ext uri="{FF2B5EF4-FFF2-40B4-BE49-F238E27FC236}">
                <a16:creationId xmlns:a16="http://schemas.microsoft.com/office/drawing/2014/main" id="{9BEA64AB-B542-4C84-8247-1551ADED713E}"/>
              </a:ext>
            </a:extLst>
          </p:cNvPr>
          <p:cNvSpPr/>
          <p:nvPr/>
        </p:nvSpPr>
        <p:spPr>
          <a:xfrm>
            <a:off x="8345233" y="1855661"/>
            <a:ext cx="3205162" cy="1809193"/>
          </a:xfrm>
          <a:prstGeom prst="ellipse">
            <a:avLst/>
          </a:prstGeom>
          <a:solidFill>
            <a:srgbClr val="D90C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u="sng" dirty="0"/>
              <a:t>Sportfest:</a:t>
            </a:r>
          </a:p>
          <a:p>
            <a:r>
              <a:rPr lang="de-DE" dirty="0"/>
              <a:t>-Bundesjugendspiele</a:t>
            </a:r>
          </a:p>
          <a:p>
            <a:r>
              <a:rPr lang="de-DE" dirty="0"/>
              <a:t>-Fuß- und </a:t>
            </a:r>
            <a:r>
              <a:rPr lang="de-DE" dirty="0" err="1"/>
              <a:t>Volleyballtunier</a:t>
            </a:r>
            <a:endParaRPr lang="de-DE" dirty="0"/>
          </a:p>
          <a:p>
            <a:endParaRPr lang="de-DE" dirty="0"/>
          </a:p>
        </p:txBody>
      </p:sp>
      <p:sp>
        <p:nvSpPr>
          <p:cNvPr id="9" name="Ellipse 8">
            <a:extLst>
              <a:ext uri="{FF2B5EF4-FFF2-40B4-BE49-F238E27FC236}">
                <a16:creationId xmlns:a16="http://schemas.microsoft.com/office/drawing/2014/main" id="{9C7D8E30-C1DB-449C-80D1-00B273D11C72}"/>
              </a:ext>
            </a:extLst>
          </p:cNvPr>
          <p:cNvSpPr/>
          <p:nvPr/>
        </p:nvSpPr>
        <p:spPr>
          <a:xfrm>
            <a:off x="3068859" y="2161322"/>
            <a:ext cx="3962398" cy="2432934"/>
          </a:xfrm>
          <a:prstGeom prst="ellipse">
            <a:avLst/>
          </a:prstGeom>
          <a:solidFill>
            <a:srgbClr val="4349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u="sng" dirty="0"/>
              <a:t>Teilnahme an Schulwettkämpfen:</a:t>
            </a:r>
          </a:p>
          <a:p>
            <a:r>
              <a:rPr lang="de-DE" dirty="0"/>
              <a:t>-</a:t>
            </a:r>
            <a:r>
              <a:rPr lang="de-DE" dirty="0" err="1"/>
              <a:t>Leichathletik</a:t>
            </a:r>
            <a:endParaRPr lang="de-DE" dirty="0"/>
          </a:p>
          <a:p>
            <a:r>
              <a:rPr lang="de-DE" dirty="0"/>
              <a:t>-Fußball</a:t>
            </a:r>
          </a:p>
          <a:p>
            <a:r>
              <a:rPr lang="de-DE" dirty="0"/>
              <a:t>-Schwimmen</a:t>
            </a:r>
          </a:p>
          <a:p>
            <a:r>
              <a:rPr lang="de-DE" dirty="0"/>
              <a:t>-Tischtennis (</a:t>
            </a:r>
            <a:r>
              <a:rPr lang="de-DE" dirty="0" err="1"/>
              <a:t>Milchcup</a:t>
            </a:r>
            <a:r>
              <a:rPr lang="de-DE" dirty="0"/>
              <a:t>)</a:t>
            </a:r>
          </a:p>
        </p:txBody>
      </p:sp>
      <p:sp>
        <p:nvSpPr>
          <p:cNvPr id="10" name="Ellipse 9">
            <a:extLst>
              <a:ext uri="{FF2B5EF4-FFF2-40B4-BE49-F238E27FC236}">
                <a16:creationId xmlns:a16="http://schemas.microsoft.com/office/drawing/2014/main" id="{990F3C0D-A3E0-4ED2-9B76-F6153F21F077}"/>
              </a:ext>
            </a:extLst>
          </p:cNvPr>
          <p:cNvSpPr/>
          <p:nvPr/>
        </p:nvSpPr>
        <p:spPr>
          <a:xfrm>
            <a:off x="2943055" y="4275608"/>
            <a:ext cx="3047999" cy="2085238"/>
          </a:xfrm>
          <a:prstGeom prst="ellipse">
            <a:avLst/>
          </a:prstGeom>
          <a:solidFill>
            <a:srgbClr val="4349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u="sng" dirty="0"/>
              <a:t>Sportangebote in der Mittagspause:</a:t>
            </a:r>
          </a:p>
          <a:p>
            <a:r>
              <a:rPr lang="de-DE" dirty="0"/>
              <a:t>-Turnhalle (Sportart wechselt täglich)</a:t>
            </a:r>
          </a:p>
          <a:p>
            <a:r>
              <a:rPr lang="de-DE" dirty="0"/>
              <a:t>-Spieleausleihe</a:t>
            </a:r>
          </a:p>
        </p:txBody>
      </p:sp>
      <p:sp>
        <p:nvSpPr>
          <p:cNvPr id="11" name="Textfeld 10">
            <a:extLst>
              <a:ext uri="{FF2B5EF4-FFF2-40B4-BE49-F238E27FC236}">
                <a16:creationId xmlns:a16="http://schemas.microsoft.com/office/drawing/2014/main" id="{C6D6EA2A-3B9E-4919-8B93-F8BEBD34DE86}"/>
              </a:ext>
            </a:extLst>
          </p:cNvPr>
          <p:cNvSpPr txBox="1"/>
          <p:nvPr/>
        </p:nvSpPr>
        <p:spPr>
          <a:xfrm>
            <a:off x="104818" y="-10063"/>
            <a:ext cx="3403999" cy="707886"/>
          </a:xfrm>
          <a:prstGeom prst="rect">
            <a:avLst/>
          </a:prstGeom>
          <a:noFill/>
        </p:spPr>
        <p:txBody>
          <a:bodyPr wrap="square" rtlCol="0">
            <a:spAutoFit/>
          </a:bodyPr>
          <a:lstStyle/>
          <a:p>
            <a:r>
              <a:rPr lang="de-DE" sz="4000" dirty="0">
                <a:solidFill>
                  <a:srgbClr val="D90C42"/>
                </a:solidFill>
                <a:latin typeface="Beon" panose="02000603000000000000" pitchFamily="50" charset="0"/>
              </a:rPr>
              <a:t>P</a:t>
            </a:r>
            <a:r>
              <a:rPr lang="de-DE" sz="3200" dirty="0">
                <a:solidFill>
                  <a:schemeClr val="bg1"/>
                </a:solidFill>
                <a:latin typeface="Beon" panose="02000603000000000000" pitchFamily="50" charset="0"/>
              </a:rPr>
              <a:t>ROBLEM</a:t>
            </a:r>
            <a:endParaRPr lang="de-DE" sz="3200" dirty="0">
              <a:solidFill>
                <a:srgbClr val="D90C42"/>
              </a:solidFill>
              <a:latin typeface="Beon" panose="02000603000000000000" pitchFamily="50" charset="0"/>
            </a:endParaRPr>
          </a:p>
        </p:txBody>
      </p:sp>
      <p:sp>
        <p:nvSpPr>
          <p:cNvPr id="12" name="Ellipse 11">
            <a:extLst>
              <a:ext uri="{FF2B5EF4-FFF2-40B4-BE49-F238E27FC236}">
                <a16:creationId xmlns:a16="http://schemas.microsoft.com/office/drawing/2014/main" id="{BBB32D21-BE25-4907-89BB-ACE57CCBF854}"/>
              </a:ext>
            </a:extLst>
          </p:cNvPr>
          <p:cNvSpPr/>
          <p:nvPr/>
        </p:nvSpPr>
        <p:spPr>
          <a:xfrm>
            <a:off x="183999" y="510693"/>
            <a:ext cx="7725271" cy="6216103"/>
          </a:xfrm>
          <a:prstGeom prst="ellipse">
            <a:avLst/>
          </a:prstGeom>
          <a:noFill/>
          <a:ln w="76200">
            <a:solidFill>
              <a:srgbClr val="D90C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6C990EA4-BEAC-449B-BF7A-66877B3BF74F}"/>
              </a:ext>
            </a:extLst>
          </p:cNvPr>
          <p:cNvSpPr/>
          <p:nvPr/>
        </p:nvSpPr>
        <p:spPr>
          <a:xfrm>
            <a:off x="2688438" y="570003"/>
            <a:ext cx="2716392" cy="421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D90C42"/>
                </a:solidFill>
              </a:rPr>
              <a:t>FREIWILLIG</a:t>
            </a:r>
          </a:p>
        </p:txBody>
      </p:sp>
      <p:sp>
        <p:nvSpPr>
          <p:cNvPr id="14" name="Ellipse 13">
            <a:extLst>
              <a:ext uri="{FF2B5EF4-FFF2-40B4-BE49-F238E27FC236}">
                <a16:creationId xmlns:a16="http://schemas.microsoft.com/office/drawing/2014/main" id="{DB773EC1-D8D1-4DC0-AF58-29AD61A5C984}"/>
              </a:ext>
            </a:extLst>
          </p:cNvPr>
          <p:cNvSpPr/>
          <p:nvPr/>
        </p:nvSpPr>
        <p:spPr>
          <a:xfrm>
            <a:off x="7988451" y="1104901"/>
            <a:ext cx="4019550" cy="4286250"/>
          </a:xfrm>
          <a:prstGeom prst="ellipse">
            <a:avLst/>
          </a:prstGeom>
          <a:no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78B0D1E0-70A1-4D07-9A87-6CC0FBB66CCB}"/>
              </a:ext>
            </a:extLst>
          </p:cNvPr>
          <p:cNvSpPr txBox="1"/>
          <p:nvPr/>
        </p:nvSpPr>
        <p:spPr>
          <a:xfrm>
            <a:off x="9544050" y="1240476"/>
            <a:ext cx="1571625" cy="369332"/>
          </a:xfrm>
          <a:prstGeom prst="rect">
            <a:avLst/>
          </a:prstGeom>
          <a:noFill/>
        </p:spPr>
        <p:txBody>
          <a:bodyPr wrap="square" rtlCol="0">
            <a:spAutoFit/>
          </a:bodyPr>
          <a:lstStyle/>
          <a:p>
            <a:r>
              <a:rPr lang="de-DE" dirty="0">
                <a:solidFill>
                  <a:schemeClr val="bg1"/>
                </a:solidFill>
              </a:rPr>
              <a:t>PFLICHT</a:t>
            </a:r>
          </a:p>
        </p:txBody>
      </p:sp>
      <p:sp>
        <p:nvSpPr>
          <p:cNvPr id="18" name="Textfeld 17">
            <a:extLst>
              <a:ext uri="{FF2B5EF4-FFF2-40B4-BE49-F238E27FC236}">
                <a16:creationId xmlns:a16="http://schemas.microsoft.com/office/drawing/2014/main" id="{05934ED7-4CBE-4E58-A2E4-7528AF196F20}"/>
              </a:ext>
            </a:extLst>
          </p:cNvPr>
          <p:cNvSpPr txBox="1"/>
          <p:nvPr/>
        </p:nvSpPr>
        <p:spPr>
          <a:xfrm>
            <a:off x="9359335" y="3156681"/>
            <a:ext cx="1561124" cy="646331"/>
          </a:xfrm>
          <a:prstGeom prst="rect">
            <a:avLst/>
          </a:prstGeom>
          <a:noFill/>
        </p:spPr>
        <p:txBody>
          <a:bodyPr wrap="square" rtlCol="0">
            <a:spAutoFit/>
          </a:bodyPr>
          <a:lstStyle/>
          <a:p>
            <a:r>
              <a:rPr lang="de-DE" dirty="0">
                <a:solidFill>
                  <a:schemeClr val="bg1"/>
                </a:solidFill>
              </a:rPr>
              <a:t>1x im Jahr</a:t>
            </a:r>
          </a:p>
          <a:p>
            <a:endParaRPr lang="de-DE" dirty="0"/>
          </a:p>
        </p:txBody>
      </p:sp>
      <p:sp>
        <p:nvSpPr>
          <p:cNvPr id="20" name="Textfeld 19">
            <a:extLst>
              <a:ext uri="{FF2B5EF4-FFF2-40B4-BE49-F238E27FC236}">
                <a16:creationId xmlns:a16="http://schemas.microsoft.com/office/drawing/2014/main" id="{866C1440-D034-4AA5-8C19-4940B0D21735}"/>
              </a:ext>
            </a:extLst>
          </p:cNvPr>
          <p:cNvSpPr txBox="1"/>
          <p:nvPr/>
        </p:nvSpPr>
        <p:spPr>
          <a:xfrm>
            <a:off x="9167252" y="4039969"/>
            <a:ext cx="1561124" cy="646331"/>
          </a:xfrm>
          <a:prstGeom prst="rect">
            <a:avLst/>
          </a:prstGeom>
          <a:noFill/>
        </p:spPr>
        <p:txBody>
          <a:bodyPr wrap="square" rtlCol="0">
            <a:spAutoFit/>
          </a:bodyPr>
          <a:lstStyle/>
          <a:p>
            <a:r>
              <a:rPr lang="de-DE" dirty="0">
                <a:solidFill>
                  <a:schemeClr val="bg1"/>
                </a:solidFill>
              </a:rPr>
              <a:t>alle 4 </a:t>
            </a:r>
            <a:r>
              <a:rPr lang="de-DE" dirty="0" err="1">
                <a:solidFill>
                  <a:schemeClr val="bg1"/>
                </a:solidFill>
              </a:rPr>
              <a:t>jahre</a:t>
            </a:r>
            <a:endParaRPr lang="de-DE" dirty="0">
              <a:solidFill>
                <a:schemeClr val="bg1"/>
              </a:solidFill>
            </a:endParaRPr>
          </a:p>
          <a:p>
            <a:endParaRPr lang="de-DE" dirty="0"/>
          </a:p>
        </p:txBody>
      </p:sp>
    </p:spTree>
    <p:extLst>
      <p:ext uri="{BB962C8B-B14F-4D97-AF65-F5344CB8AC3E}">
        <p14:creationId xmlns:p14="http://schemas.microsoft.com/office/powerpoint/2010/main" val="363921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2000"/>
                                        <p:tgtEl>
                                          <p:spTgt spid="14"/>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5" presetClass="emph" presetSubtype="0" grpId="0" nodeType="withEffect">
                                  <p:stCondLst>
                                    <p:cond delay="2500"/>
                                  </p:stCondLst>
                                  <p:iterate type="lt">
                                    <p:tmAbs val="0"/>
                                  </p:iterate>
                                  <p:childTnLst>
                                    <p:set>
                                      <p:cBhvr override="childStyle">
                                        <p:cTn id="20" dur="indefinite"/>
                                        <p:tgtEl>
                                          <p:spTgt spid="18"/>
                                        </p:tgtEl>
                                        <p:attrNameLst>
                                          <p:attrName>style.fontWeight</p:attrName>
                                        </p:attrNameLst>
                                      </p:cBhvr>
                                      <p:to>
                                        <p:strVal val="bold"/>
                                      </p:to>
                                    </p:set>
                                  </p:childTnLst>
                                </p:cTn>
                              </p:par>
                              <p:par>
                                <p:cTn id="21" presetID="18" presetClass="emph" presetSubtype="0" fill="hold" grpId="1" nodeType="withEffect">
                                  <p:stCondLst>
                                    <p:cond delay="2500"/>
                                  </p:stCondLst>
                                  <p:iterate type="lt">
                                    <p:tmPct val="4000"/>
                                  </p:iterate>
                                  <p:childTnLst>
                                    <p:set>
                                      <p:cBhvr override="childStyle">
                                        <p:cTn id="22" dur="500" fill="hold"/>
                                        <p:tgtEl>
                                          <p:spTgt spid="18"/>
                                        </p:tgtEl>
                                        <p:attrNameLst>
                                          <p:attrName>style.textDecorationUnderline</p:attrName>
                                        </p:attrNameLst>
                                      </p:cBhvr>
                                      <p:to>
                                        <p:strVal val="true"/>
                                      </p:to>
                                    </p:set>
                                  </p:childTnLst>
                                </p:cTn>
                              </p:par>
                              <p:par>
                                <p:cTn id="23" presetID="15" presetClass="emph" presetSubtype="0" grpId="0" nodeType="withEffect">
                                  <p:stCondLst>
                                    <p:cond delay="2500"/>
                                  </p:stCondLst>
                                  <p:iterate type="lt">
                                    <p:tmAbs val="0"/>
                                  </p:iterate>
                                  <p:childTnLst>
                                    <p:set>
                                      <p:cBhvr override="childStyle">
                                        <p:cTn id="24" dur="indefinite"/>
                                        <p:tgtEl>
                                          <p:spTgt spid="20"/>
                                        </p:tgtEl>
                                        <p:attrNameLst>
                                          <p:attrName>style.fontWeight</p:attrName>
                                        </p:attrNameLst>
                                      </p:cBhvr>
                                      <p:to>
                                        <p:strVal val="bold"/>
                                      </p:to>
                                    </p:set>
                                  </p:childTnLst>
                                </p:cTn>
                              </p:par>
                              <p:par>
                                <p:cTn id="25" presetID="18" presetClass="emph" presetSubtype="0" fill="hold" grpId="1" nodeType="withEffect">
                                  <p:stCondLst>
                                    <p:cond delay="2500"/>
                                  </p:stCondLst>
                                  <p:iterate type="lt">
                                    <p:tmPct val="4000"/>
                                  </p:iterate>
                                  <p:childTnLst>
                                    <p:set>
                                      <p:cBhvr override="childStyle">
                                        <p:cTn id="26" dur="500" fill="hold"/>
                                        <p:tgtEl>
                                          <p:spTgt spid="20"/>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8" grpId="0"/>
      <p:bldP spid="18" grpId="1"/>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C6D6EA2A-3B9E-4919-8B93-F8BEBD34DE86}"/>
              </a:ext>
            </a:extLst>
          </p:cNvPr>
          <p:cNvSpPr txBox="1"/>
          <p:nvPr/>
        </p:nvSpPr>
        <p:spPr>
          <a:xfrm>
            <a:off x="73959" y="44710"/>
            <a:ext cx="4879041" cy="707886"/>
          </a:xfrm>
          <a:prstGeom prst="rect">
            <a:avLst/>
          </a:prstGeom>
          <a:noFill/>
        </p:spPr>
        <p:txBody>
          <a:bodyPr wrap="square" rtlCol="0">
            <a:spAutoFit/>
          </a:bodyPr>
          <a:lstStyle/>
          <a:p>
            <a:r>
              <a:rPr lang="de-DE" sz="4000" dirty="0" err="1">
                <a:solidFill>
                  <a:srgbClr val="C00000"/>
                </a:solidFill>
                <a:latin typeface="Beon" panose="02000603000000000000" pitchFamily="50" charset="0"/>
              </a:rPr>
              <a:t>S</a:t>
            </a:r>
            <a:r>
              <a:rPr lang="de-DE" sz="3200" dirty="0" err="1">
                <a:solidFill>
                  <a:schemeClr val="bg1"/>
                </a:solidFill>
                <a:latin typeface="Beon" panose="02000603000000000000" pitchFamily="50" charset="0"/>
              </a:rPr>
              <a:t>Chlussfolgerung</a:t>
            </a:r>
            <a:endParaRPr lang="de-DE" sz="3200" dirty="0">
              <a:solidFill>
                <a:schemeClr val="bg1"/>
              </a:solidFill>
              <a:latin typeface="Beon" panose="02000603000000000000" pitchFamily="50" charset="0"/>
            </a:endParaRPr>
          </a:p>
        </p:txBody>
      </p:sp>
      <p:grpSp>
        <p:nvGrpSpPr>
          <p:cNvPr id="19" name="Gruppieren 18">
            <a:extLst>
              <a:ext uri="{FF2B5EF4-FFF2-40B4-BE49-F238E27FC236}">
                <a16:creationId xmlns:a16="http://schemas.microsoft.com/office/drawing/2014/main" id="{6D7C6305-3413-4654-8E9D-D69E5B572887}"/>
              </a:ext>
            </a:extLst>
          </p:cNvPr>
          <p:cNvGrpSpPr/>
          <p:nvPr/>
        </p:nvGrpSpPr>
        <p:grpSpPr>
          <a:xfrm>
            <a:off x="1038226" y="1323974"/>
            <a:ext cx="10315575" cy="4762500"/>
            <a:chOff x="1276350" y="1323974"/>
            <a:chExt cx="10315575" cy="4762500"/>
          </a:xfrm>
        </p:grpSpPr>
        <p:sp>
          <p:nvSpPr>
            <p:cNvPr id="3" name="Kreuz 2">
              <a:extLst>
                <a:ext uri="{FF2B5EF4-FFF2-40B4-BE49-F238E27FC236}">
                  <a16:creationId xmlns:a16="http://schemas.microsoft.com/office/drawing/2014/main" id="{B311E155-ACB4-4169-8DB6-1B0E667075DE}"/>
                </a:ext>
              </a:extLst>
            </p:cNvPr>
            <p:cNvSpPr/>
            <p:nvPr/>
          </p:nvSpPr>
          <p:spPr>
            <a:xfrm>
              <a:off x="1276350" y="1614487"/>
              <a:ext cx="4210050" cy="4181475"/>
            </a:xfrm>
            <a:prstGeom prst="plus">
              <a:avLst>
                <a:gd name="adj" fmla="val 41173"/>
              </a:avLst>
            </a:prstGeom>
            <a:solidFill>
              <a:schemeClr val="accent6">
                <a:lumMod val="75000"/>
              </a:schemeClr>
            </a:solidFill>
            <a:ln>
              <a:noFill/>
            </a:ln>
            <a:effectLst>
              <a:glow rad="139700">
                <a:schemeClr val="accent6">
                  <a:satMod val="175000"/>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Rechteck 16">
              <a:extLst>
                <a:ext uri="{FF2B5EF4-FFF2-40B4-BE49-F238E27FC236}">
                  <a16:creationId xmlns:a16="http://schemas.microsoft.com/office/drawing/2014/main" id="{63FA4E71-C82F-4D07-8907-F8F9EFDF9C53}"/>
                </a:ext>
              </a:extLst>
            </p:cNvPr>
            <p:cNvSpPr/>
            <p:nvPr/>
          </p:nvSpPr>
          <p:spPr>
            <a:xfrm>
              <a:off x="6200775" y="1323974"/>
              <a:ext cx="5391150" cy="4762500"/>
            </a:xfrm>
            <a:prstGeom prst="rect">
              <a:avLst/>
            </a:prstGeom>
            <a:solidFill>
              <a:schemeClr val="bg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rgbClr val="548235"/>
                  </a:solidFill>
                </a:rPr>
                <a:t>Viele </a:t>
              </a:r>
              <a:r>
                <a:rPr lang="de-DE" sz="3200" dirty="0" err="1">
                  <a:solidFill>
                    <a:srgbClr val="548235"/>
                  </a:solidFill>
                </a:rPr>
                <a:t>Anbebote</a:t>
              </a:r>
              <a:endParaRPr lang="de-DE" sz="3200" dirty="0">
                <a:solidFill>
                  <a:srgbClr val="548235"/>
                </a:solidFill>
              </a:endParaRPr>
            </a:p>
            <a:p>
              <a:pPr algn="ctr"/>
              <a:r>
                <a:rPr lang="de-DE" sz="3200" dirty="0">
                  <a:solidFill>
                    <a:srgbClr val="548235"/>
                  </a:solidFill>
                </a:rPr>
                <a:t>Viel Abwechslung</a:t>
              </a:r>
            </a:p>
          </p:txBody>
        </p:sp>
      </p:grpSp>
      <p:grpSp>
        <p:nvGrpSpPr>
          <p:cNvPr id="24" name="Gruppieren 23">
            <a:extLst>
              <a:ext uri="{FF2B5EF4-FFF2-40B4-BE49-F238E27FC236}">
                <a16:creationId xmlns:a16="http://schemas.microsoft.com/office/drawing/2014/main" id="{662A463E-333A-4BA2-A7F4-186FF45E3048}"/>
              </a:ext>
            </a:extLst>
          </p:cNvPr>
          <p:cNvGrpSpPr/>
          <p:nvPr/>
        </p:nvGrpSpPr>
        <p:grpSpPr>
          <a:xfrm>
            <a:off x="409577" y="1323974"/>
            <a:ext cx="10391773" cy="4762500"/>
            <a:chOff x="409577" y="1323974"/>
            <a:chExt cx="10391773" cy="4762500"/>
          </a:xfrm>
        </p:grpSpPr>
        <p:sp>
          <p:nvSpPr>
            <p:cNvPr id="16" name="Rechteck 15">
              <a:extLst>
                <a:ext uri="{FF2B5EF4-FFF2-40B4-BE49-F238E27FC236}">
                  <a16:creationId xmlns:a16="http://schemas.microsoft.com/office/drawing/2014/main" id="{88093226-7F4B-460E-B36E-C9205AED329C}"/>
                </a:ext>
              </a:extLst>
            </p:cNvPr>
            <p:cNvSpPr/>
            <p:nvPr/>
          </p:nvSpPr>
          <p:spPr>
            <a:xfrm>
              <a:off x="6591300" y="3351281"/>
              <a:ext cx="4210050" cy="707886"/>
            </a:xfrm>
            <a:prstGeom prst="rect">
              <a:avLst/>
            </a:prstGeom>
            <a:solidFill>
              <a:srgbClr val="D90C42"/>
            </a:solidFill>
            <a:ln>
              <a:noFill/>
            </a:ln>
            <a:effectLst>
              <a:glow rad="139700">
                <a:srgbClr val="D90C42">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34397AB7-B4BB-4546-92F5-86F981F79A60}"/>
                </a:ext>
              </a:extLst>
            </p:cNvPr>
            <p:cNvSpPr/>
            <p:nvPr/>
          </p:nvSpPr>
          <p:spPr>
            <a:xfrm>
              <a:off x="409577" y="1323974"/>
              <a:ext cx="5391150" cy="4762500"/>
            </a:xfrm>
            <a:prstGeom prst="rect">
              <a:avLst/>
            </a:prstGeom>
            <a:solidFill>
              <a:schemeClr val="bg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rgbClr val="C00000"/>
                  </a:solidFill>
                </a:rPr>
                <a:t>Zu wenig Pflichtprogram</a:t>
              </a:r>
            </a:p>
            <a:p>
              <a:pPr algn="ctr"/>
              <a:r>
                <a:rPr lang="de-DE" sz="3200" dirty="0">
                  <a:solidFill>
                    <a:srgbClr val="C00000"/>
                  </a:solidFill>
                </a:rPr>
                <a:t>-Pflichtprogramm nur einmal im Jahr</a:t>
              </a:r>
            </a:p>
          </p:txBody>
        </p:sp>
      </p:grpSp>
    </p:spTree>
    <p:extLst>
      <p:ext uri="{BB962C8B-B14F-4D97-AF65-F5344CB8AC3E}">
        <p14:creationId xmlns:p14="http://schemas.microsoft.com/office/powerpoint/2010/main" val="1526519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351</Words>
  <Application>Microsoft Office PowerPoint</Application>
  <PresentationFormat>Breitbild</PresentationFormat>
  <Paragraphs>85</Paragraphs>
  <Slides>6</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6</vt:i4>
      </vt:variant>
    </vt:vector>
  </HeadingPairs>
  <TitlesOfParts>
    <vt:vector size="12" baseType="lpstr">
      <vt:lpstr>Akrobat Thin</vt:lpstr>
      <vt:lpstr>Arial</vt:lpstr>
      <vt:lpstr>Beon</vt:lpstr>
      <vt:lpstr>Calibri</vt:lpstr>
      <vt:lpstr>Calibri Light</vt:lpstr>
      <vt:lpstr>Office</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Kai Speidel</dc:creator>
  <cp:lastModifiedBy>Kai Speidel</cp:lastModifiedBy>
  <cp:revision>18</cp:revision>
  <dcterms:created xsi:type="dcterms:W3CDTF">2019-09-30T07:41:54Z</dcterms:created>
  <dcterms:modified xsi:type="dcterms:W3CDTF">2019-12-16T15:57:08Z</dcterms:modified>
</cp:coreProperties>
</file>